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s/slide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notesSlides/notesSlide1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</p:sldMasterIdLst>
  <p:notesMasterIdLst>
    <p:notesMasterId r:id="rId18"/>
  </p:notesMasterIdLst>
  <p:sldIdLst>
    <p:sldId id="291" r:id="rId4"/>
    <p:sldId id="292" r:id="rId5"/>
    <p:sldId id="293" r:id="rId6"/>
    <p:sldId id="294" r:id="rId7"/>
    <p:sldId id="295" r:id="rId8"/>
    <p:sldId id="296" r:id="rId9"/>
    <p:sldId id="297" r:id="rId10"/>
    <p:sldId id="298" r:id="rId11"/>
    <p:sldId id="299" r:id="rId12"/>
    <p:sldId id="300" r:id="rId13"/>
    <p:sldId id="301" r:id="rId14"/>
    <p:sldId id="302" r:id="rId15"/>
    <p:sldId id="303" r:id="rId16"/>
    <p:sldId id="308" r:id="rId17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8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CC88C9-85BC-4879-87CC-F19D1C223E9A}" type="datetimeFigureOut">
              <a:rPr lang="pl-PL" smtClean="0"/>
              <a:pPr/>
              <a:t>2015-03-25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BE16F5-414A-4340-A541-569ECB747D05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BE16F5-414A-4340-A541-569ECB747D05}" type="slidenum">
              <a:rPr lang="pl-PL" smtClean="0">
                <a:solidFill>
                  <a:prstClr val="black"/>
                </a:solidFill>
              </a:rPr>
              <a:pPr/>
              <a:t>1</a:t>
            </a:fld>
            <a:endParaRPr lang="pl-PL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BE16F5-414A-4340-A541-569ECB747D05}" type="slidenum">
              <a:rPr lang="pl-PL" smtClean="0">
                <a:solidFill>
                  <a:prstClr val="black"/>
                </a:solidFill>
              </a:rPr>
              <a:pPr/>
              <a:t>10</a:t>
            </a:fld>
            <a:endParaRPr lang="pl-PL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BE16F5-414A-4340-A541-569ECB747D05}" type="slidenum">
              <a:rPr lang="pl-PL" smtClean="0">
                <a:solidFill>
                  <a:prstClr val="black"/>
                </a:solidFill>
              </a:rPr>
              <a:pPr/>
              <a:t>11</a:t>
            </a:fld>
            <a:endParaRPr lang="pl-PL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BE16F5-414A-4340-A541-569ECB747D05}" type="slidenum">
              <a:rPr lang="pl-PL" smtClean="0">
                <a:solidFill>
                  <a:prstClr val="black"/>
                </a:solidFill>
              </a:rPr>
              <a:pPr/>
              <a:t>12</a:t>
            </a:fld>
            <a:endParaRPr lang="pl-PL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BE16F5-414A-4340-A541-569ECB747D05}" type="slidenum">
              <a:rPr lang="pl-PL" smtClean="0">
                <a:solidFill>
                  <a:prstClr val="black"/>
                </a:solidFill>
              </a:rPr>
              <a:pPr/>
              <a:t>13</a:t>
            </a:fld>
            <a:endParaRPr lang="pl-PL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BE16F5-414A-4340-A541-569ECB747D05}" type="slidenum">
              <a:rPr lang="pl-PL" smtClean="0">
                <a:solidFill>
                  <a:prstClr val="black"/>
                </a:solidFill>
              </a:rPr>
              <a:pPr/>
              <a:t>2</a:t>
            </a:fld>
            <a:endParaRPr lang="pl-PL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BE16F5-414A-4340-A541-569ECB747D05}" type="slidenum">
              <a:rPr lang="pl-PL" smtClean="0">
                <a:solidFill>
                  <a:prstClr val="black"/>
                </a:solidFill>
              </a:rPr>
              <a:pPr/>
              <a:t>3</a:t>
            </a:fld>
            <a:endParaRPr lang="pl-PL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BE16F5-414A-4340-A541-569ECB747D05}" type="slidenum">
              <a:rPr lang="pl-PL" smtClean="0">
                <a:solidFill>
                  <a:prstClr val="black"/>
                </a:solidFill>
              </a:rPr>
              <a:pPr/>
              <a:t>4</a:t>
            </a:fld>
            <a:endParaRPr lang="pl-PL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BE16F5-414A-4340-A541-569ECB747D05}" type="slidenum">
              <a:rPr lang="pl-PL" smtClean="0">
                <a:solidFill>
                  <a:prstClr val="black"/>
                </a:solidFill>
              </a:rPr>
              <a:pPr/>
              <a:t>5</a:t>
            </a:fld>
            <a:endParaRPr lang="pl-PL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BE16F5-414A-4340-A541-569ECB747D05}" type="slidenum">
              <a:rPr lang="pl-PL" smtClean="0">
                <a:solidFill>
                  <a:prstClr val="black"/>
                </a:solidFill>
              </a:rPr>
              <a:pPr/>
              <a:t>6</a:t>
            </a:fld>
            <a:endParaRPr lang="pl-PL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BE16F5-414A-4340-A541-569ECB747D05}" type="slidenum">
              <a:rPr lang="pl-PL" smtClean="0">
                <a:solidFill>
                  <a:prstClr val="black"/>
                </a:solidFill>
              </a:rPr>
              <a:pPr/>
              <a:t>7</a:t>
            </a:fld>
            <a:endParaRPr lang="pl-PL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BE16F5-414A-4340-A541-569ECB747D05}" type="slidenum">
              <a:rPr lang="pl-PL" smtClean="0">
                <a:solidFill>
                  <a:prstClr val="black"/>
                </a:solidFill>
              </a:rPr>
              <a:pPr/>
              <a:t>8</a:t>
            </a:fld>
            <a:endParaRPr lang="pl-PL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BE16F5-414A-4340-A541-569ECB747D05}" type="slidenum">
              <a:rPr lang="pl-PL" smtClean="0">
                <a:solidFill>
                  <a:prstClr val="black"/>
                </a:solidFill>
              </a:rPr>
              <a:pPr/>
              <a:t>9</a:t>
            </a:fld>
            <a:endParaRPr lang="pl-PL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ytuł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7" name="Podtytuł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30" name="Symbol zastępczy daty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33FBF-9C81-43FF-B49D-C2FEDE2A2B3E}" type="datetime1">
              <a:rPr lang="pl-PL" smtClean="0"/>
              <a:pPr/>
              <a:t>2015-03-25</a:t>
            </a:fld>
            <a:endParaRPr lang="pl-PL"/>
          </a:p>
        </p:txBody>
      </p:sp>
      <p:sp>
        <p:nvSpPr>
          <p:cNvPr id="19" name="Symbol zastępczy stopki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dominika.topa@us.edu.pl</a:t>
            </a:r>
            <a:endParaRPr lang="pl-PL" dirty="0"/>
          </a:p>
        </p:txBody>
      </p:sp>
      <p:sp>
        <p:nvSpPr>
          <p:cNvPr id="27" name="Symbol zastępczy numeru slajd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B2555-22DF-4659-9511-ABDFB008BA9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C4C97-33C3-4669-9D47-B5DEA8F15ED7}" type="datetime1">
              <a:rPr lang="pl-PL" smtClean="0"/>
              <a:pPr/>
              <a:t>2015-03-25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dominika.topa@us.edu.pl</a:t>
            </a: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B2555-22DF-4659-9511-ABDFB008BA9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2E47E-2FBA-4E34-B3FD-E9CA51AE844C}" type="datetime1">
              <a:rPr lang="pl-PL" smtClean="0"/>
              <a:pPr/>
              <a:t>2015-03-25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dominika.topa@us.edu.pl</a:t>
            </a: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B2555-22DF-4659-9511-ABDFB008BA9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9302D-FF0C-4195-95C7-BB9861D40C30}" type="datetime1">
              <a:rPr lang="pl-PL" smtClean="0"/>
              <a:pPr/>
              <a:t>2015-03-25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dominika.topa@us.edu.pl</a:t>
            </a: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8955C-CE2C-42A1-A40E-0FDE7714BEA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1157A-5400-4185-9272-6FFB4698B1CD}" type="datetime1">
              <a:rPr lang="pl-PL" smtClean="0"/>
              <a:pPr/>
              <a:t>2015-03-25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dominika.topa@us.edu.pl</a:t>
            </a: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8955C-CE2C-42A1-A40E-0FDE7714BEA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72308-76CF-4A1F-B3E6-3EFBDAC99183}" type="datetime1">
              <a:rPr lang="pl-PL" smtClean="0"/>
              <a:pPr/>
              <a:t>2015-03-25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dominika.topa@us.edu.pl</a:t>
            </a: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8955C-CE2C-42A1-A40E-0FDE7714BEA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66687-96E1-4F4D-AE7D-A1D328433B37}" type="datetime1">
              <a:rPr lang="pl-PL" smtClean="0"/>
              <a:pPr/>
              <a:t>2015-03-25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dominika.topa@us.edu.pl</a:t>
            </a: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8955C-CE2C-42A1-A40E-0FDE7714BEA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F956F-D2F4-4023-88DC-9BC7437C697A}" type="datetime1">
              <a:rPr lang="pl-PL" smtClean="0"/>
              <a:pPr/>
              <a:t>2015-03-25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dominika.topa@us.edu.pl</a:t>
            </a:r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8955C-CE2C-42A1-A40E-0FDE7714BEA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6C681-8940-42D1-B033-6FD6085D1967}" type="datetime1">
              <a:rPr lang="pl-PL" smtClean="0"/>
              <a:pPr/>
              <a:t>2015-03-25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dominika.topa@us.edu.pl</a:t>
            </a:r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8955C-CE2C-42A1-A40E-0FDE7714BEA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EBA03-A204-41C3-85C6-2B03DC188EFD}" type="datetime1">
              <a:rPr lang="pl-PL" smtClean="0"/>
              <a:pPr/>
              <a:t>2015-03-25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dominika.topa@us.edu.pl</a:t>
            </a:r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8955C-CE2C-42A1-A40E-0FDE7714BEA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A5AE0-F34A-4482-AC93-80D35C7B2DB6}" type="datetime1">
              <a:rPr lang="pl-PL" smtClean="0"/>
              <a:pPr/>
              <a:t>2015-03-25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dominika.topa@us.edu.pl</a:t>
            </a: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8955C-CE2C-42A1-A40E-0FDE7714BEA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kumimoji="0" lang="pl-PL" smtClean="0"/>
              <a:t>Kliknij, aby edytować styl</a:t>
            </a:r>
            <a:endParaRPr kumimoji="0" lang="en-US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00034" y="1071546"/>
            <a:ext cx="8186766" cy="5286412"/>
          </a:xfrm>
        </p:spPr>
        <p:txBody>
          <a:bodyPr/>
          <a:lstStyle>
            <a:lvl1pPr>
              <a:defRPr sz="3200">
                <a:latin typeface="Calibri" pitchFamily="34" charset="0"/>
                <a:ea typeface="Cambria Math" pitchFamily="18" charset="0"/>
              </a:defRPr>
            </a:lvl1pPr>
            <a:lvl2pPr>
              <a:defRPr>
                <a:latin typeface="Calibri" pitchFamily="34" charset="0"/>
                <a:ea typeface="Cambria Math" pitchFamily="18" charset="0"/>
              </a:defRPr>
            </a:lvl2pPr>
            <a:lvl3pPr>
              <a:defRPr>
                <a:latin typeface="Calibri" pitchFamily="34" charset="0"/>
                <a:ea typeface="Cambria Math" pitchFamily="18" charset="0"/>
              </a:defRPr>
            </a:lvl3pPr>
            <a:lvl4pPr>
              <a:defRPr>
                <a:latin typeface="Calibri" pitchFamily="34" charset="0"/>
                <a:ea typeface="Cambria Math" pitchFamily="18" charset="0"/>
              </a:defRPr>
            </a:lvl4pPr>
            <a:lvl5pPr>
              <a:defRPr>
                <a:latin typeface="Calibri" pitchFamily="34" charset="0"/>
                <a:ea typeface="Cambria Math" pitchFamily="18" charset="0"/>
              </a:defRPr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2667000" y="6357958"/>
            <a:ext cx="3352800" cy="363517"/>
          </a:xfrm>
        </p:spPr>
        <p:txBody>
          <a:bodyPr/>
          <a:lstStyle/>
          <a:p>
            <a:r>
              <a:rPr lang="pl-PL" smtClean="0"/>
              <a:t>dominika.topa@us.edu.pl</a:t>
            </a:r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B2555-22DF-4659-9511-ABDFB008BA9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24ECC-F3C9-4802-ABA0-D9CA331F0D14}" type="datetime1">
              <a:rPr lang="pl-PL" smtClean="0"/>
              <a:pPr/>
              <a:t>2015-03-25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dominika.topa@us.edu.pl</a:t>
            </a: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8955C-CE2C-42A1-A40E-0FDE7714BEA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527B4-E66E-4DF1-AC33-A35B6C5FAC93}" type="datetime1">
              <a:rPr lang="pl-PL" smtClean="0"/>
              <a:pPr/>
              <a:t>2015-03-25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dominika.topa@us.edu.pl</a:t>
            </a: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8955C-CE2C-42A1-A40E-0FDE7714BEA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00740-B987-4E71-8AA0-63C449C45587}" type="datetime1">
              <a:rPr lang="pl-PL" smtClean="0"/>
              <a:pPr/>
              <a:t>2015-03-25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dominika.topa@us.edu.pl</a:t>
            </a: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8955C-CE2C-42A1-A40E-0FDE7714BEA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ójkąt prostokątny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Tytuł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7" name="Podtytuł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grpSp>
        <p:nvGrpSpPr>
          <p:cNvPr id="2" name="Grup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Dowolny kształt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" name="Dowolny kształt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Dowolny kształt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cxnSp>
          <p:nvCxnSpPr>
            <p:cNvPr id="12" name="Łącznik prosty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Symbol zastępczy daty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FAEA1C7-4A7A-4C55-806C-2BFEDF970BA7}" type="datetime1">
              <a:rPr lang="pl-PL" smtClean="0"/>
              <a:pPr/>
              <a:t>2015-03-25</a:t>
            </a:fld>
            <a:endParaRPr lang="pl-PL"/>
          </a:p>
        </p:txBody>
      </p:sp>
      <p:sp>
        <p:nvSpPr>
          <p:cNvPr id="19" name="Symbol zastępczy stopki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r>
              <a:rPr lang="pl-PL" smtClean="0">
                <a:solidFill>
                  <a:srgbClr val="A5B592">
                    <a:tint val="20000"/>
                  </a:srgbClr>
                </a:solidFill>
              </a:rPr>
              <a:t>dominika.topa@us.edu.pl</a:t>
            </a:r>
            <a:endParaRPr lang="pl-PL">
              <a:solidFill>
                <a:srgbClr val="A5B592">
                  <a:tint val="20000"/>
                </a:srgbClr>
              </a:solidFill>
            </a:endParaRPr>
          </a:p>
        </p:txBody>
      </p:sp>
      <p:sp>
        <p:nvSpPr>
          <p:cNvPr id="27" name="Symbol zastępczy numeru slajd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B768643-A650-4628-820B-761A8CD25D4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buClr>
                <a:schemeClr val="accent2"/>
              </a:buClr>
              <a:defRPr/>
            </a:lvl2pPr>
            <a:extLst/>
          </a:lstStyle>
          <a:p>
            <a:pPr lvl="0" eaLnBrk="1" latinLnBrk="0" hangingPunct="1"/>
            <a:r>
              <a:rPr lang="pl-PL" dirty="0" smtClean="0"/>
              <a:t>Kliknij, aby edytować style wzorca tekstu</a:t>
            </a:r>
          </a:p>
          <a:p>
            <a:pPr lvl="1" eaLnBrk="1" latinLnBrk="0" hangingPunct="1"/>
            <a:r>
              <a:rPr lang="pl-PL" dirty="0" smtClean="0"/>
              <a:t>Drugi poziom</a:t>
            </a:r>
          </a:p>
          <a:p>
            <a:pPr lvl="2" eaLnBrk="1" latinLnBrk="0" hangingPunct="1"/>
            <a:r>
              <a:rPr lang="pl-PL" dirty="0" smtClean="0"/>
              <a:t>Trzeci poziom</a:t>
            </a:r>
          </a:p>
          <a:p>
            <a:pPr lvl="3" eaLnBrk="1" latinLnBrk="0" hangingPunct="1"/>
            <a:r>
              <a:rPr lang="pl-PL" dirty="0" smtClean="0"/>
              <a:t>Czwarty poziom</a:t>
            </a:r>
          </a:p>
          <a:p>
            <a:pPr lvl="4" eaLnBrk="1" latinLnBrk="0" hangingPunct="1"/>
            <a:r>
              <a:rPr lang="pl-PL" dirty="0" smtClean="0"/>
              <a:t>Piąty poziom</a:t>
            </a:r>
            <a:endParaRPr kumimoji="0" lang="en-US" dirty="0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E288E85-8A1E-44CD-AFDE-5DBC44C93A07}" type="datetime1">
              <a:rPr lang="pl-PL" smtClean="0">
                <a:solidFill>
                  <a:prstClr val="black"/>
                </a:solidFill>
              </a:rPr>
              <a:pPr/>
              <a:t>2015-03-25</a:t>
            </a:fld>
            <a:endParaRPr lang="pl-PL">
              <a:solidFill>
                <a:prstClr val="black"/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pl-PL" smtClean="0">
                <a:solidFill>
                  <a:prstClr val="black"/>
                </a:solidFill>
              </a:rPr>
              <a:t>dominika.topa@us.edu.pl</a:t>
            </a:r>
            <a:endParaRPr lang="pl-PL">
              <a:solidFill>
                <a:prstClr val="black"/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768643-A650-4628-820B-761A8CD25D4E}" type="slidenum">
              <a:rPr lang="pl-PL" smtClean="0">
                <a:solidFill>
                  <a:prstClr val="black"/>
                </a:solidFill>
              </a:rPr>
              <a:pPr/>
              <a:t>‹#›</a:t>
            </a:fld>
            <a:endParaRPr lang="pl-PL">
              <a:solidFill>
                <a:prstClr val="black"/>
              </a:solidFill>
            </a:endParaRPr>
          </a:p>
        </p:txBody>
      </p:sp>
      <p:sp>
        <p:nvSpPr>
          <p:cNvPr id="7" name="Tytuł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7602220-3889-41FB-AA2C-DF0F32AFFF81}" type="datetime1">
              <a:rPr lang="pl-PL" smtClean="0">
                <a:solidFill>
                  <a:prstClr val="black"/>
                </a:solidFill>
              </a:rPr>
              <a:pPr/>
              <a:t>2015-03-25</a:t>
            </a:fld>
            <a:endParaRPr lang="pl-PL">
              <a:solidFill>
                <a:prstClr val="black"/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pl-PL" smtClean="0">
                <a:solidFill>
                  <a:prstClr val="black"/>
                </a:solidFill>
              </a:rPr>
              <a:t>dominika.topa@us.edu.pl</a:t>
            </a:r>
            <a:endParaRPr lang="pl-PL">
              <a:solidFill>
                <a:prstClr val="black"/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768643-A650-4628-820B-761A8CD25D4E}" type="slidenum">
              <a:rPr lang="pl-PL" smtClean="0">
                <a:solidFill>
                  <a:prstClr val="black"/>
                </a:solidFill>
              </a:rPr>
              <a:pPr/>
              <a:t>‹#›</a:t>
            </a:fld>
            <a:endParaRPr lang="pl-PL">
              <a:solidFill>
                <a:prstClr val="black"/>
              </a:solidFill>
            </a:endParaRPr>
          </a:p>
        </p:txBody>
      </p:sp>
      <p:sp>
        <p:nvSpPr>
          <p:cNvPr id="7" name="Pag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Pag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0248BE-B398-4F3F-AC78-D22DA02D684F}" type="datetime1">
              <a:rPr lang="pl-PL" smtClean="0">
                <a:solidFill>
                  <a:prstClr val="black"/>
                </a:solidFill>
              </a:rPr>
              <a:pPr/>
              <a:t>2015-03-25</a:t>
            </a:fld>
            <a:endParaRPr lang="pl-PL">
              <a:solidFill>
                <a:prstClr val="black"/>
              </a:solidFill>
            </a:endParaRP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pl-PL" smtClean="0">
                <a:solidFill>
                  <a:prstClr val="black"/>
                </a:solidFill>
              </a:rPr>
              <a:t>dominika.topa@us.edu.pl</a:t>
            </a:r>
            <a:endParaRPr lang="pl-PL">
              <a:solidFill>
                <a:prstClr val="black"/>
              </a:solidFill>
            </a:endParaRP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768643-A650-4628-820B-761A8CD25D4E}" type="slidenum">
              <a:rPr lang="pl-PL" smtClean="0">
                <a:solidFill>
                  <a:prstClr val="black"/>
                </a:solidFill>
              </a:rPr>
              <a:pPr/>
              <a:t>‹#›</a:t>
            </a:fld>
            <a:endParaRPr lang="pl-PL">
              <a:solidFill>
                <a:prstClr val="black"/>
              </a:solidFill>
            </a:endParaRPr>
          </a:p>
        </p:txBody>
      </p:sp>
      <p:sp>
        <p:nvSpPr>
          <p:cNvPr id="8" name="Tytuł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82F0F3-37E2-460E-9458-603A4F1AC421}" type="datetime1">
              <a:rPr lang="pl-PL" smtClean="0">
                <a:solidFill>
                  <a:prstClr val="black"/>
                </a:solidFill>
              </a:rPr>
              <a:pPr/>
              <a:t>2015-03-25</a:t>
            </a:fld>
            <a:endParaRPr lang="pl-PL">
              <a:solidFill>
                <a:prstClr val="black"/>
              </a:solidFill>
            </a:endParaRPr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pl-PL" smtClean="0">
                <a:solidFill>
                  <a:prstClr val="black"/>
                </a:solidFill>
              </a:rPr>
              <a:t>dominika.topa@us.edu.pl</a:t>
            </a:r>
            <a:endParaRPr lang="pl-PL">
              <a:solidFill>
                <a:prstClr val="black"/>
              </a:solidFill>
            </a:endParaRPr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768643-A650-4628-820B-761A8CD25D4E}" type="slidenum">
              <a:rPr lang="pl-PL" smtClean="0">
                <a:solidFill>
                  <a:prstClr val="black"/>
                </a:solidFill>
              </a:rPr>
              <a:pPr/>
              <a:t>‹#›</a:t>
            </a:fld>
            <a:endParaRPr lang="pl-PL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8C9BD0-2A2C-44EE-A001-E7BCF1720BD5}" type="datetime1">
              <a:rPr lang="pl-PL" smtClean="0">
                <a:solidFill>
                  <a:prstClr val="black"/>
                </a:solidFill>
              </a:rPr>
              <a:pPr/>
              <a:t>2015-03-25</a:t>
            </a:fld>
            <a:endParaRPr lang="pl-PL">
              <a:solidFill>
                <a:prstClr val="black"/>
              </a:solidFill>
            </a:endParaRP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pl-PL" smtClean="0">
                <a:solidFill>
                  <a:prstClr val="black"/>
                </a:solidFill>
              </a:rPr>
              <a:t>dominika.topa@us.edu.pl</a:t>
            </a:r>
            <a:endParaRPr lang="pl-PL">
              <a:solidFill>
                <a:prstClr val="black"/>
              </a:solidFill>
            </a:endParaRP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768643-A650-4628-820B-761A8CD25D4E}" type="slidenum">
              <a:rPr lang="pl-PL" smtClean="0">
                <a:solidFill>
                  <a:prstClr val="black"/>
                </a:solidFill>
              </a:rPr>
              <a:pPr/>
              <a:t>‹#›</a:t>
            </a:fld>
            <a:endParaRPr lang="pl-PL">
              <a:solidFill>
                <a:prstClr val="black"/>
              </a:solidFill>
            </a:endParaRPr>
          </a:p>
        </p:txBody>
      </p:sp>
      <p:sp>
        <p:nvSpPr>
          <p:cNvPr id="6" name="Tytuł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02ECB8A-CFD6-496F-ABCE-0BC5F689291A}" type="datetime1">
              <a:rPr lang="pl-PL" smtClean="0">
                <a:solidFill>
                  <a:prstClr val="black"/>
                </a:solidFill>
              </a:rPr>
              <a:pPr/>
              <a:t>2015-03-25</a:t>
            </a:fld>
            <a:endParaRPr lang="pl-PL">
              <a:solidFill>
                <a:prstClr val="black"/>
              </a:solidFill>
            </a:endParaRPr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pl-PL" smtClean="0">
                <a:solidFill>
                  <a:prstClr val="black"/>
                </a:solidFill>
              </a:rPr>
              <a:t>dominika.topa@us.edu.pl</a:t>
            </a:r>
            <a:endParaRPr lang="pl-PL">
              <a:solidFill>
                <a:prstClr val="black"/>
              </a:solidFill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768643-A650-4628-820B-761A8CD25D4E}" type="slidenum">
              <a:rPr lang="pl-PL" smtClean="0">
                <a:solidFill>
                  <a:prstClr val="black"/>
                </a:solidFill>
              </a:rPr>
              <a:pPr/>
              <a:t>‹#›</a:t>
            </a:fld>
            <a:endParaRPr lang="pl-PL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89950-4B70-4BE3-88A2-92DB37E0C9F7}" type="datetime1">
              <a:rPr lang="pl-PL" smtClean="0"/>
              <a:pPr/>
              <a:t>2015-03-25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dominika.topa@us.edu.pl</a:t>
            </a: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B2555-22DF-4659-9511-ABDFB008BA9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46136D-C8B5-4A46-B612-F066E96C68B8}" type="datetime1">
              <a:rPr lang="pl-PL" smtClean="0">
                <a:solidFill>
                  <a:prstClr val="black"/>
                </a:solidFill>
              </a:rPr>
              <a:pPr/>
              <a:t>2015-03-25</a:t>
            </a:fld>
            <a:endParaRPr lang="pl-PL">
              <a:solidFill>
                <a:prstClr val="black"/>
              </a:solidFill>
            </a:endParaRP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pl-PL" smtClean="0">
                <a:solidFill>
                  <a:prstClr val="black"/>
                </a:solidFill>
              </a:rPr>
              <a:t>dominika.topa@us.edu.pl</a:t>
            </a:r>
            <a:endParaRPr lang="pl-PL">
              <a:solidFill>
                <a:prstClr val="black"/>
              </a:solidFill>
            </a:endParaRP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768643-A650-4628-820B-761A8CD25D4E}" type="slidenum">
              <a:rPr lang="pl-PL" smtClean="0">
                <a:solidFill>
                  <a:prstClr val="black"/>
                </a:solidFill>
              </a:rPr>
              <a:pPr/>
              <a:t>‹#›</a:t>
            </a:fld>
            <a:endParaRPr lang="pl-PL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508747F-6EF9-4ED1-AF50-1428A6F45D97}" type="datetime1">
              <a:rPr lang="pl-PL" smtClean="0">
                <a:solidFill>
                  <a:prstClr val="black"/>
                </a:solidFill>
              </a:rPr>
              <a:pPr/>
              <a:t>2015-03-25</a:t>
            </a:fld>
            <a:endParaRPr lang="pl-PL">
              <a:solidFill>
                <a:prstClr val="black"/>
              </a:solidFill>
            </a:endParaRP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pl-PL" smtClean="0">
                <a:solidFill>
                  <a:prstClr val="black"/>
                </a:solidFill>
              </a:rPr>
              <a:t>dominika.topa@us.edu.pl</a:t>
            </a:r>
            <a:endParaRPr lang="pl-PL">
              <a:solidFill>
                <a:prstClr val="black"/>
              </a:solidFill>
            </a:endParaRP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B768643-A650-4628-820B-761A8CD25D4E}" type="slidenum">
              <a:rPr lang="pl-PL" smtClean="0">
                <a:solidFill>
                  <a:prstClr val="black"/>
                </a:solidFill>
              </a:rPr>
              <a:pPr/>
              <a:t>‹#›</a:t>
            </a:fld>
            <a:endParaRPr lang="pl-PL">
              <a:solidFill>
                <a:prstClr val="black"/>
              </a:solidFill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8" name="Dowolny kształt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Dowolny kształt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Trójkąt prostokątny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1" name="Łącznik prosty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Pag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Pag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A67E137-9C1B-41F1-A8BF-5AA75AD0F9B4}" type="datetime1">
              <a:rPr lang="pl-PL" smtClean="0">
                <a:solidFill>
                  <a:prstClr val="black"/>
                </a:solidFill>
              </a:rPr>
              <a:pPr/>
              <a:t>2015-03-25</a:t>
            </a:fld>
            <a:endParaRPr lang="pl-PL">
              <a:solidFill>
                <a:prstClr val="black"/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pl-PL" smtClean="0">
                <a:solidFill>
                  <a:prstClr val="black"/>
                </a:solidFill>
              </a:rPr>
              <a:t>dominika.topa@us.edu.pl</a:t>
            </a:r>
            <a:endParaRPr lang="pl-PL">
              <a:solidFill>
                <a:prstClr val="black"/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768643-A650-4628-820B-761A8CD25D4E}" type="slidenum">
              <a:rPr lang="pl-PL" smtClean="0">
                <a:solidFill>
                  <a:prstClr val="black"/>
                </a:solidFill>
              </a:rPr>
              <a:pPr/>
              <a:t>‹#›</a:t>
            </a:fld>
            <a:endParaRPr lang="pl-PL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0008E3-6F70-4A72-ACF0-25B026A23CFC}" type="datetime1">
              <a:rPr lang="pl-PL" smtClean="0">
                <a:solidFill>
                  <a:prstClr val="black"/>
                </a:solidFill>
              </a:rPr>
              <a:pPr/>
              <a:t>2015-03-25</a:t>
            </a:fld>
            <a:endParaRPr lang="pl-PL">
              <a:solidFill>
                <a:prstClr val="black"/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pl-PL" smtClean="0">
                <a:solidFill>
                  <a:prstClr val="black"/>
                </a:solidFill>
              </a:rPr>
              <a:t>dominika.topa@us.edu.pl</a:t>
            </a:r>
            <a:endParaRPr lang="pl-PL">
              <a:solidFill>
                <a:prstClr val="black"/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768643-A650-4628-820B-761A8CD25D4E}" type="slidenum">
              <a:rPr lang="pl-PL" smtClean="0">
                <a:solidFill>
                  <a:prstClr val="black"/>
                </a:solidFill>
              </a:rPr>
              <a:pPr/>
              <a:t>‹#›</a:t>
            </a:fld>
            <a:endParaRPr lang="pl-PL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49895-95DA-4479-80BC-C0D96672E8DB}" type="datetime1">
              <a:rPr lang="pl-PL" smtClean="0"/>
              <a:pPr/>
              <a:t>2015-03-25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dominika.topa@us.edu.pl</a:t>
            </a: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B2555-22DF-4659-9511-ABDFB008BA9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C8593-1933-40E0-9DC7-865EA8176D54}" type="datetime1">
              <a:rPr lang="pl-PL" smtClean="0"/>
              <a:pPr/>
              <a:t>2015-03-25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dominika.topa@us.edu.pl</a:t>
            </a:r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B2555-22DF-4659-9511-ABDFB008BA9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23143-A46D-49D8-B464-EE41581A6B1C}" type="datetime1">
              <a:rPr lang="pl-PL" smtClean="0"/>
              <a:pPr/>
              <a:t>2015-03-25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dominika.topa@us.edu.pl</a:t>
            </a:r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B2555-22DF-4659-9511-ABDFB008BA9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665FA-525A-45EF-94D5-FEBA96BF4C45}" type="datetime1">
              <a:rPr lang="pl-PL" smtClean="0"/>
              <a:pPr/>
              <a:t>2015-03-25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dominika.topa@us.edu.pl</a:t>
            </a:r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B2555-22DF-4659-9511-ABDFB008BA9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05C62-B772-4CCA-BCBB-71E172665FFE}" type="datetime1">
              <a:rPr lang="pl-PL" smtClean="0"/>
              <a:pPr/>
              <a:t>2015-03-25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dominika.topa@us.edu.pl</a:t>
            </a: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B2555-22DF-4659-9511-ABDFB008BA9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ze ściętym i zaokrąglonym rogiem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ójkąt prostokątny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FC6EC-68FC-4361-88D3-C723FA000CD0}" type="datetime1">
              <a:rPr lang="pl-PL" smtClean="0"/>
              <a:pPr/>
              <a:t>2015-03-25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dominika.topa@us.edu.pl</a:t>
            </a: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21B2555-22DF-4659-9511-ABDFB008BA97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  <p:sp>
        <p:nvSpPr>
          <p:cNvPr id="10" name="Dowolny kształt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Dowolny kształt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owolny kształt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owolny kształt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Symbol zastępczy tytułu 8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71438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pl-PL" dirty="0" smtClean="0"/>
              <a:t>Kliknij, aby edytować styl</a:t>
            </a:r>
            <a:endParaRPr kumimoji="0" lang="en-US" dirty="0"/>
          </a:p>
        </p:txBody>
      </p:sp>
      <p:sp>
        <p:nvSpPr>
          <p:cNvPr id="30" name="Symbol zastępczy tekstu 29"/>
          <p:cNvSpPr>
            <a:spLocks noGrp="1"/>
          </p:cNvSpPr>
          <p:nvPr>
            <p:ph type="body" idx="1"/>
          </p:nvPr>
        </p:nvSpPr>
        <p:spPr>
          <a:xfrm>
            <a:off x="457200" y="1071546"/>
            <a:ext cx="8229600" cy="542928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l-PL" dirty="0" smtClean="0"/>
              <a:t>Kliknij, aby edytować style wzorca tekstu</a:t>
            </a:r>
          </a:p>
          <a:p>
            <a:pPr lvl="1" eaLnBrk="1" latinLnBrk="0" hangingPunct="1"/>
            <a:r>
              <a:rPr kumimoji="0" lang="pl-PL" dirty="0" smtClean="0"/>
              <a:t>Drugi poziom</a:t>
            </a:r>
          </a:p>
          <a:p>
            <a:pPr lvl="2" eaLnBrk="1" latinLnBrk="0" hangingPunct="1"/>
            <a:r>
              <a:rPr kumimoji="0" lang="pl-PL" dirty="0" smtClean="0"/>
              <a:t>Trzeci poziom</a:t>
            </a:r>
          </a:p>
          <a:p>
            <a:pPr lvl="3" eaLnBrk="1" latinLnBrk="0" hangingPunct="1"/>
            <a:r>
              <a:rPr kumimoji="0" lang="pl-PL" dirty="0" smtClean="0"/>
              <a:t>Czwarty poziom</a:t>
            </a:r>
          </a:p>
          <a:p>
            <a:pPr lvl="4" eaLnBrk="1" latinLnBrk="0" hangingPunct="1"/>
            <a:r>
              <a:rPr kumimoji="0" lang="pl-PL" dirty="0" smtClean="0"/>
              <a:t>Piąty poziom</a:t>
            </a:r>
            <a:endParaRPr kumimoji="0" lang="en-US" dirty="0"/>
          </a:p>
        </p:txBody>
      </p:sp>
      <p:sp>
        <p:nvSpPr>
          <p:cNvPr id="10" name="Symbol zastępczy daty 9"/>
          <p:cNvSpPr>
            <a:spLocks noGrp="1"/>
          </p:cNvSpPr>
          <p:nvPr>
            <p:ph type="dt" sz="half" idx="2"/>
          </p:nvPr>
        </p:nvSpPr>
        <p:spPr>
          <a:xfrm>
            <a:off x="457200" y="6500834"/>
            <a:ext cx="2133600" cy="220641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CDF0E8F-6739-497B-89B1-AAD6381D3DB5}" type="datetime1">
              <a:rPr lang="pl-PL" smtClean="0"/>
              <a:pPr/>
              <a:t>2015-03-25</a:t>
            </a:fld>
            <a:endParaRPr lang="pl-PL" dirty="0"/>
          </a:p>
        </p:txBody>
      </p:sp>
      <p:sp>
        <p:nvSpPr>
          <p:cNvPr id="22" name="Symbol zastępczy stopki 21"/>
          <p:cNvSpPr>
            <a:spLocks noGrp="1"/>
          </p:cNvSpPr>
          <p:nvPr>
            <p:ph type="ftr" sz="quarter" idx="3"/>
          </p:nvPr>
        </p:nvSpPr>
        <p:spPr>
          <a:xfrm>
            <a:off x="2667000" y="6500834"/>
            <a:ext cx="3352800" cy="220641"/>
          </a:xfrm>
          <a:prstGeom prst="rect">
            <a:avLst/>
          </a:prstGeom>
        </p:spPr>
        <p:txBody>
          <a:bodyPr vert="horz" lIns="0" tIns="0" rIns="0" bIns="0" anchor="b"/>
          <a:lstStyle>
            <a:lvl1pPr algn="ct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pl-PL" smtClean="0"/>
              <a:t>dominika.topa@us.edu.pl</a:t>
            </a:r>
            <a:endParaRPr lang="pl-PL" dirty="0"/>
          </a:p>
        </p:txBody>
      </p:sp>
      <p:sp>
        <p:nvSpPr>
          <p:cNvPr id="18" name="Symbol zastępczy numeru slajdu 17"/>
          <p:cNvSpPr>
            <a:spLocks noGrp="1"/>
          </p:cNvSpPr>
          <p:nvPr>
            <p:ph type="sldNum" sz="quarter" idx="4"/>
          </p:nvPr>
        </p:nvSpPr>
        <p:spPr>
          <a:xfrm>
            <a:off x="7924800" y="6572272"/>
            <a:ext cx="762000" cy="149203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21B2555-22DF-4659-9511-ABDFB008BA97}" type="slidenum">
              <a:rPr lang="pl-PL" smtClean="0"/>
              <a:pPr/>
              <a:t>‹#›</a:t>
            </a:fld>
            <a:endParaRPr lang="pl-PL"/>
          </a:p>
        </p:txBody>
      </p:sp>
      <p:grpSp>
        <p:nvGrpSpPr>
          <p:cNvPr id="2" name="Grupa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Dowolny kształt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Dowolny kształt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uiExpand="1" build="p">
        <p:tmplLst>
          <p:tmpl lvl="1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hf sldNum="0" hd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just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None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rgbClr val="FFFF00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rgbClr val="FFC000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A2C9A2-32E2-4A7B-BC89-86F8A725EA75}" type="datetime1">
              <a:rPr lang="pl-PL" smtClean="0"/>
              <a:pPr/>
              <a:t>2015-03-25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l-PL" smtClean="0"/>
              <a:t>dominika.topa@us.edu.pl</a:t>
            </a: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68955C-CE2C-42A1-A40E-0FDE7714BEA1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owolny kształt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Dowolny kształt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Trójkąt prostokątny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5" name="Łącznik prosty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ymbol zastępczy tytułu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pl-PL" dirty="0" smtClean="0"/>
              <a:t>Kliknij, aby edytować styl</a:t>
            </a:r>
            <a:endParaRPr kumimoji="0" lang="en-US" dirty="0"/>
          </a:p>
        </p:txBody>
      </p:sp>
      <p:sp>
        <p:nvSpPr>
          <p:cNvPr id="30" name="Symbol zastępczy tekstu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l-PL" dirty="0" smtClean="0"/>
              <a:t>Kliknij, aby edytować style wzorca tekstu</a:t>
            </a:r>
          </a:p>
          <a:p>
            <a:pPr lvl="1" eaLnBrk="1" latinLnBrk="0" hangingPunct="1"/>
            <a:r>
              <a:rPr kumimoji="0" lang="pl-PL" dirty="0" smtClean="0"/>
              <a:t>Drugi poziom</a:t>
            </a:r>
          </a:p>
          <a:p>
            <a:pPr lvl="2" eaLnBrk="1" latinLnBrk="0" hangingPunct="1"/>
            <a:r>
              <a:rPr kumimoji="0" lang="pl-PL" dirty="0" smtClean="0"/>
              <a:t>Trzeci poziom</a:t>
            </a:r>
          </a:p>
          <a:p>
            <a:pPr lvl="3" eaLnBrk="1" latinLnBrk="0" hangingPunct="1"/>
            <a:r>
              <a:rPr kumimoji="0" lang="pl-PL" dirty="0" smtClean="0"/>
              <a:t>Czwarty poziom</a:t>
            </a:r>
          </a:p>
          <a:p>
            <a:pPr lvl="4" eaLnBrk="1" latinLnBrk="0" hangingPunct="1"/>
            <a:r>
              <a:rPr kumimoji="0" lang="pl-PL" dirty="0" smtClean="0"/>
              <a:t>Piąty poziom</a:t>
            </a:r>
            <a:endParaRPr kumimoji="0" lang="en-US" dirty="0"/>
          </a:p>
        </p:txBody>
      </p:sp>
      <p:sp>
        <p:nvSpPr>
          <p:cNvPr id="10" name="Symbol zastępczy daty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5AF9376-DFD2-4C06-A795-65C56FA720C0}" type="datetime1">
              <a:rPr lang="pl-PL" smtClean="0">
                <a:solidFill>
                  <a:prstClr val="black"/>
                </a:solidFill>
              </a:rPr>
              <a:pPr/>
              <a:t>2015-03-25</a:t>
            </a:fld>
            <a:endParaRPr lang="pl-PL">
              <a:solidFill>
                <a:prstClr val="black"/>
              </a:solidFill>
            </a:endParaRPr>
          </a:p>
        </p:txBody>
      </p:sp>
      <p:sp>
        <p:nvSpPr>
          <p:cNvPr id="22" name="Symbol zastępczy stopki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pl-PL" smtClean="0">
                <a:solidFill>
                  <a:prstClr val="black"/>
                </a:solidFill>
              </a:rPr>
              <a:t>dominika.topa@us.edu.pl</a:t>
            </a:r>
            <a:endParaRPr lang="pl-PL">
              <a:solidFill>
                <a:prstClr val="black"/>
              </a:solidFill>
            </a:endParaRPr>
          </a:p>
        </p:txBody>
      </p:sp>
      <p:sp>
        <p:nvSpPr>
          <p:cNvPr id="18" name="Symbol zastępczy numeru slajdu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FB768643-A650-4628-820B-761A8CD25D4E}" type="slidenum">
              <a:rPr lang="pl-PL" smtClean="0">
                <a:solidFill>
                  <a:prstClr val="black"/>
                </a:solidFill>
              </a:rPr>
              <a:pPr/>
              <a:t>‹#›</a:t>
            </a:fld>
            <a:endParaRPr lang="pl-PL">
              <a:solidFill>
                <a:prstClr val="black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build="p">
        <p:tmplLst>
          <p:tmpl lvl="1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hf sldNum="0" hd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1588" indent="-1588" algn="just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None/>
        <a:defRPr kumimoji="0" sz="2700" kern="1200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Wingdings" pitchFamily="2" charset="2"/>
        <a:buChar char="Ø"/>
        <a:defRPr kumimoji="0" sz="2300" kern="1200">
          <a:solidFill>
            <a:schemeClr val="tx1"/>
          </a:solidFill>
          <a:latin typeface="Calibri" pitchFamily="34" charset="0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Calibri" pitchFamily="34" charset="0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Calibri" pitchFamily="34" charset="0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Calibri" pitchFamily="34" charset="0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WNIOSKOWANIA KONWERSACYJNE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i="1" dirty="0" smtClean="0"/>
              <a:t>Wprowadzenie do pragmatyki</a:t>
            </a:r>
            <a:endParaRPr lang="pl-PL" i="1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 err="1" smtClean="0">
                <a:solidFill>
                  <a:srgbClr val="A5B592">
                    <a:tint val="20000"/>
                  </a:srgbClr>
                </a:solidFill>
              </a:rPr>
              <a:t>dominika.topa@us.edu.pl</a:t>
            </a:r>
            <a:endParaRPr lang="pl-PL" dirty="0">
              <a:solidFill>
                <a:srgbClr val="A5B592">
                  <a:tint val="20000"/>
                </a:srgb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Dlaczego to tak działa?</a:t>
            </a:r>
          </a:p>
          <a:p>
            <a:r>
              <a:rPr lang="pl-PL" dirty="0" smtClean="0"/>
              <a:t>Zakładamy </a:t>
            </a:r>
            <a:r>
              <a:rPr lang="pl-PL" b="1" dirty="0" smtClean="0"/>
              <a:t>ZASADĘ KOOPERACJI</a:t>
            </a:r>
            <a:r>
              <a:rPr lang="pl-PL" dirty="0" smtClean="0"/>
              <a:t> – założenie, że nadawca komunikatu racjonalnie współpracuje z odbiorcą w procesie przekazywania informacji.</a:t>
            </a:r>
          </a:p>
          <a:p>
            <a:r>
              <a:rPr lang="pl-PL" i="1" dirty="0" smtClean="0"/>
              <a:t>Jeżeli</a:t>
            </a:r>
            <a:r>
              <a:rPr lang="pl-PL" dirty="0" smtClean="0"/>
              <a:t> wypowiedź jawnie się z tym nie zgadza – szukamy takiej jej interpretacji , która nie łamie zasady kooperacji.</a:t>
            </a:r>
            <a:endParaRPr lang="pl-PL" i="1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>
                <a:solidFill>
                  <a:prstClr val="black"/>
                </a:solidFill>
              </a:rPr>
              <a:t>dominika.topa@us.edu.pl</a:t>
            </a:r>
            <a:endParaRPr lang="pl-PL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TERMINOLOGIA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i="1" dirty="0" smtClean="0"/>
              <a:t>Taki wniosek nazywamy </a:t>
            </a:r>
            <a:r>
              <a:rPr lang="pl-PL" dirty="0" err="1" smtClean="0"/>
              <a:t>IMPLIKATURĄ</a:t>
            </a:r>
            <a:r>
              <a:rPr lang="pl-PL" dirty="0" smtClean="0"/>
              <a:t> KONWERSACYJNĄ:</a:t>
            </a:r>
          </a:p>
          <a:p>
            <a:endParaRPr lang="pl-PL" i="1" dirty="0" smtClean="0"/>
          </a:p>
          <a:p>
            <a:endParaRPr lang="pl-PL" i="1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>
                <a:solidFill>
                  <a:prstClr val="black"/>
                </a:solidFill>
              </a:rPr>
              <a:t>dominika.topa@us.edu.pl</a:t>
            </a:r>
            <a:endParaRPr lang="pl-PL" dirty="0">
              <a:solidFill>
                <a:prstClr val="black"/>
              </a:solidFill>
            </a:endParaRPr>
          </a:p>
        </p:txBody>
      </p:sp>
      <p:sp>
        <p:nvSpPr>
          <p:cNvPr id="5" name="Prostokąt 4"/>
          <p:cNvSpPr/>
          <p:nvPr/>
        </p:nvSpPr>
        <p:spPr>
          <a:xfrm>
            <a:off x="500034" y="2714620"/>
            <a:ext cx="8215370" cy="23574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smtClean="0">
                <a:solidFill>
                  <a:schemeClr val="tx1"/>
                </a:solidFill>
              </a:rPr>
              <a:t>„Ta część informacji niesionej przez komunikat językowy, która nie będąc zawarta w samej dosłownej treści komunikatu, jest wnioskowana przez odbiorcę na podstawie dodatkowych założeń [zasady kooperacji]”</a:t>
            </a:r>
          </a:p>
          <a:p>
            <a:pPr algn="r"/>
            <a:r>
              <a:rPr lang="pl-PL" dirty="0" smtClean="0">
                <a:solidFill>
                  <a:schemeClr val="tx1"/>
                </a:solidFill>
              </a:rPr>
              <a:t>(Szymanek 2001)</a:t>
            </a:r>
            <a:endParaRPr lang="pl-PL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TROCHĘ ĆWICZEŃ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pl-PL" dirty="0" smtClean="0"/>
              <a:t>Pytania:</a:t>
            </a:r>
          </a:p>
          <a:p>
            <a:pPr marL="514350" indent="-514350">
              <a:buAutoNum type="arabicParenR"/>
            </a:pPr>
            <a:r>
              <a:rPr lang="pl-PL" dirty="0" smtClean="0"/>
              <a:t>Jaka maksyma jest wykorzystywana?</a:t>
            </a:r>
          </a:p>
          <a:p>
            <a:pPr marL="514350" indent="-514350">
              <a:buAutoNum type="arabicParenR"/>
            </a:pPr>
            <a:r>
              <a:rPr lang="pl-PL" dirty="0" smtClean="0"/>
              <a:t>W jaki sposób?</a:t>
            </a:r>
          </a:p>
          <a:p>
            <a:pPr marL="514350" indent="-514350">
              <a:buAutoNum type="arabicParenR"/>
            </a:pPr>
            <a:r>
              <a:rPr lang="pl-PL" dirty="0" smtClean="0"/>
              <a:t>Jakie są </a:t>
            </a:r>
            <a:r>
              <a:rPr lang="pl-PL" dirty="0" err="1" smtClean="0"/>
              <a:t>implikatury</a:t>
            </a:r>
            <a:r>
              <a:rPr lang="pl-PL" dirty="0" smtClean="0"/>
              <a:t>?</a:t>
            </a:r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>
                <a:solidFill>
                  <a:prstClr val="black"/>
                </a:solidFill>
              </a:rPr>
              <a:t>dominika.topa@us.edu.pl</a:t>
            </a:r>
            <a:endParaRPr lang="pl-PL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ü"/>
            </a:pPr>
            <a:r>
              <a:rPr lang="pl-PL" dirty="0" smtClean="0"/>
              <a:t>Jurek wpadł pod tramwaj i zupełnie zniszczył swój ślubny garnitur.</a:t>
            </a:r>
          </a:p>
          <a:p>
            <a:pPr>
              <a:buFont typeface="Wingdings" pitchFamily="2" charset="2"/>
              <a:buChar char="ü"/>
            </a:pPr>
            <a:r>
              <a:rPr lang="pl-PL" dirty="0" smtClean="0"/>
              <a:t> Niektórzy politycy koalicji zaakceptowali plan premiera.</a:t>
            </a:r>
          </a:p>
          <a:p>
            <a:pPr>
              <a:buFont typeface="Wingdings" pitchFamily="2" charset="2"/>
              <a:buChar char="ü"/>
            </a:pPr>
            <a:r>
              <a:rPr lang="pl-PL" dirty="0" smtClean="0"/>
              <a:t> Orkiestra zagrała coś, co z całą pewnością było marszem Mendelssohna</a:t>
            </a:r>
          </a:p>
          <a:p>
            <a:pPr>
              <a:buFont typeface="Wingdings" pitchFamily="2" charset="2"/>
              <a:buChar char="ü"/>
            </a:pPr>
            <a:r>
              <a:rPr lang="pl-PL" dirty="0" smtClean="0"/>
              <a:t>A: Czy smakowała Pani zupa? B: Mój mąż przyrządza mniej słone potrawy.</a:t>
            </a:r>
          </a:p>
          <a:p>
            <a:pPr>
              <a:buFont typeface="Wingdings" pitchFamily="2" charset="2"/>
              <a:buChar char="ü"/>
            </a:pPr>
            <a:r>
              <a:rPr lang="pl-PL" dirty="0" smtClean="0"/>
              <a:t>A: Muszę natychmiast zatelefonować do rodziców. B: Tuż za rogiem mieszka mój kolega.</a:t>
            </a:r>
          </a:p>
          <a:p>
            <a:pPr algn="r"/>
            <a:r>
              <a:rPr lang="pl-PL" sz="2200" dirty="0" smtClean="0"/>
              <a:t>(Szymanek 2001)</a:t>
            </a:r>
          </a:p>
          <a:p>
            <a:pPr lvl="0">
              <a:buClr>
                <a:srgbClr val="0BD0D9"/>
              </a:buClr>
            </a:pPr>
            <a:r>
              <a:rPr lang="pl-PL" dirty="0" smtClean="0">
                <a:solidFill>
                  <a:prstClr val="white"/>
                </a:solidFill>
              </a:rPr>
              <a:t>.</a:t>
            </a:r>
            <a:endParaRPr lang="pl-PL" dirty="0" smtClean="0">
              <a:solidFill>
                <a:prstClr val="white"/>
              </a:solidFill>
            </a:endParaRPr>
          </a:p>
          <a:p>
            <a:pPr algn="r"/>
            <a:endParaRPr lang="pl-PL" sz="2200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>
                <a:solidFill>
                  <a:prstClr val="black"/>
                </a:solidFill>
              </a:rPr>
              <a:t>dominika.topa@us.edu.pl</a:t>
            </a:r>
            <a:endParaRPr lang="pl-PL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Zbuduj krótki dialog, w którym złamana będzie jedna z reguł konwersacyjnych </a:t>
            </a:r>
            <a:r>
              <a:rPr lang="pl-PL" dirty="0" err="1" smtClean="0"/>
              <a:t>Grice’a</a:t>
            </a:r>
            <a:r>
              <a:rPr lang="pl-PL" dirty="0" smtClean="0"/>
              <a:t> i powstanie </a:t>
            </a:r>
            <a:r>
              <a:rPr lang="pl-PL" dirty="0" err="1" smtClean="0"/>
              <a:t>implikatura</a:t>
            </a:r>
            <a:r>
              <a:rPr lang="pl-PL" dirty="0" smtClean="0"/>
              <a:t> konwersacyjna.</a:t>
            </a:r>
          </a:p>
          <a:p>
            <a:r>
              <a:rPr lang="pl-PL" dirty="0" smtClean="0"/>
              <a:t>Reguły:</a:t>
            </a:r>
          </a:p>
          <a:p>
            <a:pPr marL="514350" indent="-514350">
              <a:buAutoNum type="arabicParenR"/>
            </a:pPr>
            <a:r>
              <a:rPr lang="pl-PL" dirty="0" smtClean="0"/>
              <a:t>Prawdziwości -&gt; MÓW PRAWDĘ;</a:t>
            </a:r>
          </a:p>
          <a:p>
            <a:pPr marL="514350" indent="-514350">
              <a:buAutoNum type="arabicParenR"/>
            </a:pPr>
            <a:r>
              <a:rPr lang="pl-PL" dirty="0" smtClean="0"/>
              <a:t>Informacyjności -&gt; MÓW, ILE TRZEBA;</a:t>
            </a:r>
          </a:p>
          <a:p>
            <a:pPr marL="514350" indent="-514350">
              <a:buAutoNum type="arabicParenR"/>
            </a:pPr>
            <a:r>
              <a:rPr lang="pl-PL" dirty="0" smtClean="0"/>
              <a:t>Rzeczowości -&gt; MÓW NA TEMAT;</a:t>
            </a:r>
          </a:p>
          <a:p>
            <a:pPr marL="514350" indent="-514350">
              <a:buAutoNum type="arabicParenR"/>
            </a:pPr>
            <a:r>
              <a:rPr lang="pl-PL" dirty="0" smtClean="0"/>
              <a:t>Organizacji -&gt; MÓW ZROZUMIALE;</a:t>
            </a:r>
          </a:p>
          <a:p>
            <a:pPr marL="514350" indent="-514350"/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ĆWICZENIE</a:t>
            </a:r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>
                <a:solidFill>
                  <a:prstClr val="black"/>
                </a:solidFill>
              </a:rPr>
              <a:t>dominika.topa@us.edu.pl</a:t>
            </a:r>
            <a:endParaRPr lang="pl-PL">
              <a:solidFill>
                <a:prstClr val="blac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i="1" dirty="0" smtClean="0"/>
              <a:t>Uczeń: Teheran leży w Turcji, co nie, panie </a:t>
            </a:r>
            <a:r>
              <a:rPr lang="pl-PL" i="1" dirty="0" err="1" smtClean="0"/>
              <a:t>psorze</a:t>
            </a:r>
            <a:r>
              <a:rPr lang="pl-PL" i="1" dirty="0" smtClean="0"/>
              <a:t>?</a:t>
            </a:r>
          </a:p>
          <a:p>
            <a:r>
              <a:rPr lang="pl-PL" i="1" dirty="0" smtClean="0"/>
              <a:t>Nauczyciel: Jasne, a Warszawa leży w Armenii, prawda?</a:t>
            </a:r>
            <a:endParaRPr lang="pl-PL" dirty="0" smtClean="0"/>
          </a:p>
          <a:p>
            <a:endParaRPr lang="pl-PL" i="1" dirty="0" smtClean="0"/>
          </a:p>
          <a:p>
            <a:r>
              <a:rPr lang="pl-PL" dirty="0" smtClean="0"/>
              <a:t>Pytania:</a:t>
            </a:r>
          </a:p>
          <a:p>
            <a:pPr marL="514350" indent="-514350">
              <a:buAutoNum type="arabicParenR"/>
            </a:pPr>
            <a:r>
              <a:rPr lang="pl-PL" dirty="0" smtClean="0"/>
              <a:t>Co nauczyciel chce przez to powiedzieć?</a:t>
            </a:r>
          </a:p>
          <a:p>
            <a:pPr marL="514350" indent="-514350">
              <a:buAutoNum type="arabicParenR"/>
            </a:pPr>
            <a:r>
              <a:rPr lang="pl-PL" dirty="0" smtClean="0"/>
              <a:t>Skąd to wiemy?</a:t>
            </a:r>
          </a:p>
          <a:p>
            <a:pPr marL="514350" indent="-514350">
              <a:buAutoNum type="arabicParenR"/>
            </a:pPr>
            <a:r>
              <a:rPr lang="pl-PL" dirty="0" smtClean="0"/>
              <a:t>Na jaką zasadę w komunikacji to wskazuje?</a:t>
            </a: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>
                <a:solidFill>
                  <a:prstClr val="black"/>
                </a:solidFill>
              </a:rPr>
              <a:t>dominika.topa@us.edu.pl</a:t>
            </a:r>
            <a:endParaRPr lang="pl-PL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  </a:t>
            </a:r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>
                <a:solidFill>
                  <a:prstClr val="black"/>
                </a:solidFill>
              </a:rPr>
              <a:t>dominika.topa@us.edu.pl</a:t>
            </a:r>
            <a:endParaRPr lang="pl-PL" dirty="0">
              <a:solidFill>
                <a:prstClr val="black"/>
              </a:solidFill>
            </a:endParaRPr>
          </a:p>
        </p:txBody>
      </p:sp>
      <p:sp>
        <p:nvSpPr>
          <p:cNvPr id="5" name="Prostokąt 4"/>
          <p:cNvSpPr/>
          <p:nvPr/>
        </p:nvSpPr>
        <p:spPr>
          <a:xfrm>
            <a:off x="642910" y="2357430"/>
            <a:ext cx="8001056" cy="264320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smtClean="0">
                <a:solidFill>
                  <a:schemeClr val="tx1"/>
                </a:solidFill>
              </a:rPr>
              <a:t>REGUŁA PRAWDZIWOŚCI </a:t>
            </a:r>
            <a:r>
              <a:rPr lang="pl-PL" i="1" dirty="0" smtClean="0">
                <a:solidFill>
                  <a:schemeClr val="tx1"/>
                </a:solidFill>
              </a:rPr>
              <a:t>(</a:t>
            </a:r>
            <a:r>
              <a:rPr lang="pl-PL" i="1" dirty="0" err="1" smtClean="0">
                <a:solidFill>
                  <a:schemeClr val="tx1"/>
                </a:solidFill>
              </a:rPr>
              <a:t>Grice</a:t>
            </a:r>
            <a:r>
              <a:rPr lang="pl-PL" i="1" dirty="0" smtClean="0">
                <a:solidFill>
                  <a:schemeClr val="tx1"/>
                </a:solidFill>
              </a:rPr>
              <a:t>: maksyma jakości):</a:t>
            </a:r>
            <a:endParaRPr lang="pl-PL" dirty="0" smtClean="0">
              <a:solidFill>
                <a:schemeClr val="tx1"/>
              </a:solidFill>
            </a:endParaRPr>
          </a:p>
          <a:p>
            <a:pPr algn="ctr"/>
            <a:r>
              <a:rPr lang="pl-PL" dirty="0" smtClean="0">
                <a:solidFill>
                  <a:schemeClr val="tx1"/>
                </a:solidFill>
              </a:rPr>
              <a:t>Wypowiadaj tylko takie sądy, w których prawdziwość sam wierzysz – i w których prawdziwość masz podstawy wierzyć.</a:t>
            </a:r>
          </a:p>
          <a:p>
            <a:pPr algn="ctr"/>
            <a:r>
              <a:rPr lang="pl-PL" dirty="0" smtClean="0">
                <a:solidFill>
                  <a:schemeClr val="tx1"/>
                </a:solidFill>
              </a:rPr>
              <a:t>Krótko: mów prawdę.</a:t>
            </a:r>
            <a:endParaRPr lang="pl-PL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l-PL" i="1" dirty="0" smtClean="0"/>
              <a:t>Rodzic: Jak ci poszedł ten egzamin?</a:t>
            </a:r>
          </a:p>
          <a:p>
            <a:r>
              <a:rPr lang="pl-PL" i="1" dirty="0" smtClean="0"/>
              <a:t>Student: Gorzej, niż się spodziewałem.</a:t>
            </a:r>
          </a:p>
          <a:p>
            <a:r>
              <a:rPr lang="pl-PL" i="1" dirty="0" smtClean="0"/>
              <a:t>Rodzic: Ale jaką ocenę dostałeś?</a:t>
            </a:r>
          </a:p>
          <a:p>
            <a:r>
              <a:rPr lang="pl-PL" i="1" dirty="0" smtClean="0"/>
              <a:t>Student: Strasznie się czepiał. Najpierw coś wspominał o nieobecnościach, potem próbował mnie pytać z części eksperymentalnej. Jak mu powiedziałem, że tego nie było w programie, to się wściekł i zaczął mnie maglować z historii psychologii.</a:t>
            </a:r>
          </a:p>
          <a:p>
            <a:r>
              <a:rPr lang="pl-PL" dirty="0" smtClean="0"/>
              <a:t>Pytania:</a:t>
            </a:r>
          </a:p>
          <a:p>
            <a:pPr marL="514350" indent="-514350">
              <a:buAutoNum type="arabicParenR"/>
            </a:pPr>
            <a:r>
              <a:rPr lang="pl-PL" dirty="0" smtClean="0"/>
              <a:t>Jakiego wyniku egzaminu możemy się spodziewać?</a:t>
            </a:r>
          </a:p>
          <a:p>
            <a:pPr marL="514350" indent="-514350">
              <a:buAutoNum type="arabicParenR"/>
            </a:pPr>
            <a:r>
              <a:rPr lang="pl-PL" dirty="0" smtClean="0"/>
              <a:t>Skąd to wiemy?</a:t>
            </a:r>
          </a:p>
          <a:p>
            <a:pPr marL="514350" indent="-514350">
              <a:buAutoNum type="arabicParenR"/>
            </a:pPr>
            <a:r>
              <a:rPr lang="pl-PL" dirty="0" smtClean="0"/>
              <a:t>Na jaką zasadę w komunikacji to wskazuje?</a:t>
            </a: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>
                <a:solidFill>
                  <a:prstClr val="black"/>
                </a:solidFill>
              </a:rPr>
              <a:t>dominika.topa@us.edu.pl</a:t>
            </a:r>
            <a:endParaRPr lang="pl-PL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>
                <a:solidFill>
                  <a:prstClr val="black"/>
                </a:solidFill>
              </a:rPr>
              <a:t>dominika.topa@us.edu.pl</a:t>
            </a:r>
            <a:endParaRPr lang="pl-PL" dirty="0">
              <a:solidFill>
                <a:prstClr val="black"/>
              </a:solidFill>
            </a:endParaRPr>
          </a:p>
        </p:txBody>
      </p:sp>
      <p:sp>
        <p:nvSpPr>
          <p:cNvPr id="5" name="Prostokąt 4"/>
          <p:cNvSpPr/>
          <p:nvPr/>
        </p:nvSpPr>
        <p:spPr>
          <a:xfrm>
            <a:off x="500034" y="2500306"/>
            <a:ext cx="8143932" cy="24288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smtClean="0">
                <a:solidFill>
                  <a:schemeClr val="tx1"/>
                </a:solidFill>
              </a:rPr>
              <a:t>REGUŁA INFORMACYJNOŚCI </a:t>
            </a:r>
            <a:r>
              <a:rPr lang="pl-PL" i="1" dirty="0" smtClean="0">
                <a:solidFill>
                  <a:schemeClr val="tx1"/>
                </a:solidFill>
              </a:rPr>
              <a:t>(</a:t>
            </a:r>
            <a:r>
              <a:rPr lang="pl-PL" i="1" dirty="0" err="1" smtClean="0">
                <a:solidFill>
                  <a:schemeClr val="tx1"/>
                </a:solidFill>
              </a:rPr>
              <a:t>Grice</a:t>
            </a:r>
            <a:r>
              <a:rPr lang="pl-PL" i="1" dirty="0" smtClean="0">
                <a:solidFill>
                  <a:schemeClr val="tx1"/>
                </a:solidFill>
              </a:rPr>
              <a:t>: maksyma ilości)</a:t>
            </a:r>
            <a:r>
              <a:rPr lang="pl-PL" dirty="0" smtClean="0">
                <a:solidFill>
                  <a:schemeClr val="tx1"/>
                </a:solidFill>
              </a:rPr>
              <a:t>:</a:t>
            </a:r>
          </a:p>
          <a:p>
            <a:pPr algn="ctr"/>
            <a:r>
              <a:rPr lang="pl-PL" dirty="0" smtClean="0">
                <a:solidFill>
                  <a:schemeClr val="tx1"/>
                </a:solidFill>
              </a:rPr>
              <a:t>Nie przekazuj adresatowi ani więcej, ani mniej informacji, niż jest to  niezbędne dla prawidłowej realizacji celów w danej fazie dialogu.</a:t>
            </a:r>
          </a:p>
          <a:p>
            <a:pPr algn="ctr"/>
            <a:r>
              <a:rPr lang="pl-PL" i="1" dirty="0" smtClean="0">
                <a:solidFill>
                  <a:schemeClr val="tx1"/>
                </a:solidFill>
              </a:rPr>
              <a:t>Krótko:</a:t>
            </a:r>
            <a:r>
              <a:rPr lang="pl-PL" dirty="0" smtClean="0">
                <a:solidFill>
                  <a:schemeClr val="tx1"/>
                </a:solidFill>
              </a:rPr>
              <a:t> Dostarczaj dokładnie tyle informacji, ile trzeba.</a:t>
            </a:r>
            <a:endParaRPr lang="pl-PL" i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i="1" dirty="0" smtClean="0"/>
              <a:t>X: Jakie jest twoje zdanie na temat Świętego Kościoła Katolickiego?</a:t>
            </a:r>
          </a:p>
          <a:p>
            <a:r>
              <a:rPr lang="pl-PL" i="1" dirty="0" smtClean="0"/>
              <a:t>Y: Człowieku, Ruskie wygrali z Holandią.</a:t>
            </a:r>
          </a:p>
          <a:p>
            <a:endParaRPr lang="pl-PL" i="1" dirty="0" smtClean="0"/>
          </a:p>
          <a:p>
            <a:r>
              <a:rPr lang="pl-PL" dirty="0" smtClean="0"/>
              <a:t>Pytania:</a:t>
            </a:r>
          </a:p>
          <a:p>
            <a:pPr marL="514350" indent="-514350">
              <a:buAutoNum type="arabicParenR"/>
            </a:pPr>
            <a:r>
              <a:rPr lang="pl-PL" dirty="0" smtClean="0"/>
              <a:t>Jakich poglądów na temat Kościoła Katolickiego możemy się spodziewać?</a:t>
            </a:r>
          </a:p>
          <a:p>
            <a:pPr marL="514350" indent="-514350">
              <a:buAutoNum type="arabicParenR"/>
            </a:pPr>
            <a:r>
              <a:rPr lang="pl-PL" dirty="0" smtClean="0"/>
              <a:t>Skąd to wiemy?</a:t>
            </a:r>
          </a:p>
          <a:p>
            <a:pPr marL="514350" indent="-514350">
              <a:buAutoNum type="arabicParenR"/>
            </a:pPr>
            <a:r>
              <a:rPr lang="pl-PL" dirty="0" smtClean="0"/>
              <a:t>Na jaką zasadę w komunikacji to wskazuje?</a:t>
            </a:r>
          </a:p>
          <a:p>
            <a:endParaRPr lang="pl-PL" i="1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>
                <a:solidFill>
                  <a:prstClr val="black"/>
                </a:solidFill>
              </a:rPr>
              <a:t>dominika.topa@us.edu.pl</a:t>
            </a:r>
            <a:endParaRPr lang="pl-PL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>
                <a:solidFill>
                  <a:prstClr val="black"/>
                </a:solidFill>
              </a:rPr>
              <a:t>dominika.topa@us.edu.pl</a:t>
            </a:r>
            <a:endParaRPr lang="pl-PL" dirty="0">
              <a:solidFill>
                <a:prstClr val="black"/>
              </a:solidFill>
            </a:endParaRPr>
          </a:p>
        </p:txBody>
      </p:sp>
      <p:sp>
        <p:nvSpPr>
          <p:cNvPr id="5" name="Prostokąt 4"/>
          <p:cNvSpPr/>
          <p:nvPr/>
        </p:nvSpPr>
        <p:spPr>
          <a:xfrm>
            <a:off x="500034" y="2500306"/>
            <a:ext cx="8215370" cy="20717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smtClean="0">
                <a:solidFill>
                  <a:schemeClr val="tx1"/>
                </a:solidFill>
              </a:rPr>
              <a:t>REGUŁA RZECZOWOŚCI </a:t>
            </a:r>
            <a:r>
              <a:rPr lang="pl-PL" i="1" dirty="0" smtClean="0">
                <a:solidFill>
                  <a:schemeClr val="tx1"/>
                </a:solidFill>
              </a:rPr>
              <a:t>(</a:t>
            </a:r>
            <a:r>
              <a:rPr lang="pl-PL" i="1" dirty="0" err="1" smtClean="0">
                <a:solidFill>
                  <a:schemeClr val="tx1"/>
                </a:solidFill>
              </a:rPr>
              <a:t>Grice</a:t>
            </a:r>
            <a:r>
              <a:rPr lang="pl-PL" i="1" dirty="0" smtClean="0">
                <a:solidFill>
                  <a:schemeClr val="tx1"/>
                </a:solidFill>
              </a:rPr>
              <a:t>: Maksyma stosunku)</a:t>
            </a:r>
            <a:r>
              <a:rPr lang="pl-PL" dirty="0" smtClean="0">
                <a:solidFill>
                  <a:schemeClr val="tx1"/>
                </a:solidFill>
              </a:rPr>
              <a:t>:</a:t>
            </a:r>
          </a:p>
          <a:p>
            <a:pPr algn="ctr"/>
            <a:r>
              <a:rPr lang="pl-PL" dirty="0" smtClean="0">
                <a:solidFill>
                  <a:schemeClr val="tx1"/>
                </a:solidFill>
              </a:rPr>
              <a:t>Niech treść twoich wypowiedzi nie oddala się zbytnio od podstawowego aktualnego kierunku wypowiedzi.</a:t>
            </a:r>
          </a:p>
          <a:p>
            <a:pPr algn="ctr"/>
            <a:r>
              <a:rPr lang="pl-PL" i="1" dirty="0" smtClean="0">
                <a:solidFill>
                  <a:schemeClr val="tx1"/>
                </a:solidFill>
              </a:rPr>
              <a:t>Krótko:</a:t>
            </a:r>
            <a:r>
              <a:rPr lang="pl-PL" dirty="0" smtClean="0">
                <a:solidFill>
                  <a:schemeClr val="tx1"/>
                </a:solidFill>
              </a:rPr>
              <a:t> Mów na temat.</a:t>
            </a:r>
            <a:endParaRPr lang="pl-PL" i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i="1" dirty="0" smtClean="0"/>
              <a:t>Kolega 1: I co powiedział Heniek na ostatni wyczyn Ali?</a:t>
            </a:r>
          </a:p>
          <a:p>
            <a:r>
              <a:rPr lang="pl-PL" i="1" dirty="0" smtClean="0"/>
              <a:t>Kolega 2: Użył pod jej adresem pewnego pięcioliterowego słowa na K.</a:t>
            </a:r>
          </a:p>
          <a:p>
            <a:endParaRPr lang="pl-PL" i="1" dirty="0" smtClean="0"/>
          </a:p>
          <a:p>
            <a:r>
              <a:rPr lang="pl-PL" dirty="0" smtClean="0"/>
              <a:t>Pytania:</a:t>
            </a:r>
          </a:p>
          <a:p>
            <a:pPr marL="514350" indent="-514350">
              <a:buAutoNum type="arabicParenR"/>
            </a:pPr>
            <a:r>
              <a:rPr lang="pl-PL" dirty="0" smtClean="0"/>
              <a:t>Co jest nie tak?</a:t>
            </a:r>
          </a:p>
          <a:p>
            <a:pPr marL="514350" indent="-514350">
              <a:buAutoNum type="arabicParenR"/>
            </a:pPr>
            <a:r>
              <a:rPr lang="pl-PL" dirty="0" smtClean="0"/>
              <a:t>Skąd to wiemy?</a:t>
            </a:r>
          </a:p>
          <a:p>
            <a:pPr marL="514350" indent="-514350">
              <a:buAutoNum type="arabicParenR"/>
            </a:pPr>
            <a:r>
              <a:rPr lang="pl-PL" dirty="0" smtClean="0"/>
              <a:t>Na jaką zasadę w komunikacji to wskazuje?</a:t>
            </a:r>
          </a:p>
          <a:p>
            <a:pPr marL="514350" indent="-514350"/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>
                <a:solidFill>
                  <a:prstClr val="black"/>
                </a:solidFill>
              </a:rPr>
              <a:t>dominika.topa@us.edu.pl</a:t>
            </a:r>
            <a:endParaRPr lang="pl-PL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>
                <a:solidFill>
                  <a:prstClr val="black"/>
                </a:solidFill>
              </a:rPr>
              <a:t>dominika.topa@us.edu.pl</a:t>
            </a:r>
            <a:endParaRPr lang="pl-PL" dirty="0">
              <a:solidFill>
                <a:prstClr val="black"/>
              </a:solidFill>
            </a:endParaRPr>
          </a:p>
        </p:txBody>
      </p:sp>
      <p:sp>
        <p:nvSpPr>
          <p:cNvPr id="5" name="Prostokąt 4"/>
          <p:cNvSpPr/>
          <p:nvPr/>
        </p:nvSpPr>
        <p:spPr>
          <a:xfrm>
            <a:off x="500034" y="2786058"/>
            <a:ext cx="8215370" cy="2286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smtClean="0">
                <a:solidFill>
                  <a:schemeClr val="tx1"/>
                </a:solidFill>
              </a:rPr>
              <a:t>REGUŁA ORGANIZACJI </a:t>
            </a:r>
            <a:r>
              <a:rPr lang="pl-PL" i="1" dirty="0" smtClean="0">
                <a:solidFill>
                  <a:schemeClr val="tx1"/>
                </a:solidFill>
              </a:rPr>
              <a:t>(</a:t>
            </a:r>
            <a:r>
              <a:rPr lang="pl-PL" i="1" dirty="0" err="1" smtClean="0">
                <a:solidFill>
                  <a:schemeClr val="tx1"/>
                </a:solidFill>
              </a:rPr>
              <a:t>Grice</a:t>
            </a:r>
            <a:r>
              <a:rPr lang="pl-PL" i="1" dirty="0" smtClean="0">
                <a:solidFill>
                  <a:schemeClr val="tx1"/>
                </a:solidFill>
              </a:rPr>
              <a:t>: Maksyma sposobu</a:t>
            </a:r>
            <a:r>
              <a:rPr lang="pl-PL" dirty="0" smtClean="0">
                <a:solidFill>
                  <a:schemeClr val="tx1"/>
                </a:solidFill>
              </a:rPr>
              <a:t>):</a:t>
            </a:r>
          </a:p>
          <a:p>
            <a:pPr algn="ctr"/>
            <a:r>
              <a:rPr lang="pl-PL" dirty="0" smtClean="0">
                <a:solidFill>
                  <a:schemeClr val="tx1"/>
                </a:solidFill>
              </a:rPr>
              <a:t>Nadawaj swoim wypowiedzą taką formę, aby odbiorca miał jak najmniejsze trudności z przypisaniem im właściwej interpretacji.</a:t>
            </a:r>
          </a:p>
          <a:p>
            <a:pPr algn="ctr"/>
            <a:r>
              <a:rPr lang="pl-PL" i="1" dirty="0" smtClean="0">
                <a:solidFill>
                  <a:schemeClr val="tx1"/>
                </a:solidFill>
              </a:rPr>
              <a:t>Krótko: </a:t>
            </a:r>
            <a:r>
              <a:rPr lang="pl-PL" dirty="0" smtClean="0">
                <a:solidFill>
                  <a:schemeClr val="tx1"/>
                </a:solidFill>
              </a:rPr>
              <a:t>Mów zrozumiale.</a:t>
            </a:r>
            <a:endParaRPr lang="pl-PL" i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logic">
  <a:themeElements>
    <a:clrScheme name="Przepły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Przepły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rzepły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Projekt niestandardowy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ol">
  <a:themeElements>
    <a:clrScheme name="Papi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Hol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Hol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logic</Template>
  <TotalTime>614</TotalTime>
  <Words>601</Words>
  <Application>Microsoft Office PowerPoint</Application>
  <PresentationFormat>Pokaz na ekranie (4:3)</PresentationFormat>
  <Paragraphs>97</Paragraphs>
  <Slides>14</Slides>
  <Notes>13</Notes>
  <HiddenSlides>0</HiddenSlides>
  <MMClips>0</MMClips>
  <ScaleCrop>false</ScaleCrop>
  <HeadingPairs>
    <vt:vector size="4" baseType="variant">
      <vt:variant>
        <vt:lpstr>Motyw</vt:lpstr>
      </vt:variant>
      <vt:variant>
        <vt:i4>3</vt:i4>
      </vt:variant>
      <vt:variant>
        <vt:lpstr>Tytuły slajdów</vt:lpstr>
      </vt:variant>
      <vt:variant>
        <vt:i4>14</vt:i4>
      </vt:variant>
    </vt:vector>
  </HeadingPairs>
  <TitlesOfParts>
    <vt:vector size="17" baseType="lpstr">
      <vt:lpstr>logic</vt:lpstr>
      <vt:lpstr>Projekt niestandardowy</vt:lpstr>
      <vt:lpstr>Hol</vt:lpstr>
      <vt:lpstr>WNIOSKOWANIA KONWERSACYJNE</vt:lpstr>
      <vt:lpstr>Slajd 2</vt:lpstr>
      <vt:lpstr>Slajd 3</vt:lpstr>
      <vt:lpstr>Slajd 4</vt:lpstr>
      <vt:lpstr>Slajd 5</vt:lpstr>
      <vt:lpstr>Slajd 6</vt:lpstr>
      <vt:lpstr>Slajd 7</vt:lpstr>
      <vt:lpstr>Slajd 8</vt:lpstr>
      <vt:lpstr>Slajd 9</vt:lpstr>
      <vt:lpstr>Slajd 10</vt:lpstr>
      <vt:lpstr>TERMINOLOGIA</vt:lpstr>
      <vt:lpstr>TROCHĘ ĆWICZEŃ</vt:lpstr>
      <vt:lpstr>Slajd 13</vt:lpstr>
      <vt:lpstr>ĆWICZENIE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OCENA ARGUMENTACJI</dc:title>
  <dc:creator>Victoria Kamasa</dc:creator>
  <cp:lastModifiedBy>Dominique</cp:lastModifiedBy>
  <cp:revision>41</cp:revision>
  <dcterms:created xsi:type="dcterms:W3CDTF">2009-12-16T08:54:43Z</dcterms:created>
  <dcterms:modified xsi:type="dcterms:W3CDTF">2015-03-25T17:40:12Z</dcterms:modified>
</cp:coreProperties>
</file>