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9"/>
  </p:notesMasterIdLst>
  <p:sldIdLst>
    <p:sldId id="256" r:id="rId2"/>
    <p:sldId id="257" r:id="rId3"/>
    <p:sldId id="258" r:id="rId4"/>
    <p:sldId id="259" r:id="rId5"/>
    <p:sldId id="260" r:id="rId6"/>
    <p:sldId id="261" r:id="rId7"/>
    <p:sldId id="262" r:id="rId8"/>
    <p:sldId id="265" r:id="rId9"/>
    <p:sldId id="263" r:id="rId10"/>
    <p:sldId id="264" r:id="rId11"/>
    <p:sldId id="266" r:id="rId12"/>
    <p:sldId id="267" r:id="rId13"/>
    <p:sldId id="268" r:id="rId14"/>
    <p:sldId id="269" r:id="rId15"/>
    <p:sldId id="270" r:id="rId16"/>
    <p:sldId id="271" r:id="rId17"/>
    <p:sldId id="273" r:id="rId18"/>
    <p:sldId id="274" r:id="rId19"/>
    <p:sldId id="275" r:id="rId20"/>
    <p:sldId id="272" r:id="rId21"/>
    <p:sldId id="278" r:id="rId22"/>
    <p:sldId id="279" r:id="rId23"/>
    <p:sldId id="280" r:id="rId24"/>
    <p:sldId id="281" r:id="rId25"/>
    <p:sldId id="282" r:id="rId26"/>
    <p:sldId id="276" r:id="rId27"/>
    <p:sldId id="277" r:id="rId28"/>
  </p:sldIdLst>
  <p:sldSz cx="9144000" cy="6858000" type="screen4x3"/>
  <p:notesSz cx="6858000" cy="9945688"/>
  <p:defaultTextStyle>
    <a:defPPr>
      <a:defRPr lang="pl-PL"/>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4" autoAdjust="0"/>
    <p:restoredTop sz="94660"/>
  </p:normalViewPr>
  <p:slideViewPr>
    <p:cSldViewPr>
      <p:cViewPr>
        <p:scale>
          <a:sx n="70" d="100"/>
          <a:sy n="70" d="100"/>
        </p:scale>
        <p:origin x="-1404" y="-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968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pl-PL"/>
          </a:p>
        </p:txBody>
      </p:sp>
      <p:sp>
        <p:nvSpPr>
          <p:cNvPr id="3" name="Symbol zastępczy daty 2"/>
          <p:cNvSpPr>
            <a:spLocks noGrp="1"/>
          </p:cNvSpPr>
          <p:nvPr>
            <p:ph type="dt" idx="1"/>
          </p:nvPr>
        </p:nvSpPr>
        <p:spPr>
          <a:xfrm>
            <a:off x="3884613" y="0"/>
            <a:ext cx="2971800" cy="4968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50BF119A-9017-4195-BEEC-1B2546A5EACC}" type="datetimeFigureOut">
              <a:rPr lang="pl-PL"/>
              <a:pPr>
                <a:defRPr/>
              </a:pPr>
              <a:t>2014-11-16</a:t>
            </a:fld>
            <a:endParaRPr lang="pl-PL"/>
          </a:p>
        </p:txBody>
      </p:sp>
      <p:sp>
        <p:nvSpPr>
          <p:cNvPr id="4" name="Symbol zastępczy obrazu slajdu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pPr lvl="0"/>
            <a:endParaRPr lang="pl-PL" noProof="0"/>
          </a:p>
        </p:txBody>
      </p:sp>
      <p:sp>
        <p:nvSpPr>
          <p:cNvPr id="5" name="Symbol zastępczy notatek 4"/>
          <p:cNvSpPr>
            <a:spLocks noGrp="1"/>
          </p:cNvSpPr>
          <p:nvPr>
            <p:ph type="body" sz="quarter" idx="3"/>
          </p:nvPr>
        </p:nvSpPr>
        <p:spPr>
          <a:xfrm>
            <a:off x="685800" y="4724400"/>
            <a:ext cx="5486400" cy="4475163"/>
          </a:xfrm>
          <a:prstGeom prst="rect">
            <a:avLst/>
          </a:prstGeom>
        </p:spPr>
        <p:txBody>
          <a:bodyPr vert="horz" lIns="91440" tIns="45720" rIns="91440" bIns="45720" rtlCol="0">
            <a:normAutofit/>
          </a:bodyPr>
          <a:lstStyle/>
          <a:p>
            <a:pPr lvl="0"/>
            <a:r>
              <a:rPr lang="pl-PL" noProof="0" smtClean="0"/>
              <a:t>Kliknij, aby edytować style wzorca tekstu</a:t>
            </a:r>
          </a:p>
          <a:p>
            <a:pPr lvl="1"/>
            <a:r>
              <a:rPr lang="pl-PL" noProof="0" smtClean="0"/>
              <a:t>Drugi poziom</a:t>
            </a:r>
          </a:p>
          <a:p>
            <a:pPr lvl="2"/>
            <a:r>
              <a:rPr lang="pl-PL" noProof="0" smtClean="0"/>
              <a:t>Trzeci poziom</a:t>
            </a:r>
          </a:p>
          <a:p>
            <a:pPr lvl="3"/>
            <a:r>
              <a:rPr lang="pl-PL" noProof="0" smtClean="0"/>
              <a:t>Czwarty poziom</a:t>
            </a:r>
          </a:p>
          <a:p>
            <a:pPr lvl="4"/>
            <a:r>
              <a:rPr lang="pl-PL" noProof="0" smtClean="0"/>
              <a:t>Piąty poziom</a:t>
            </a:r>
            <a:endParaRPr lang="pl-PL" noProof="0"/>
          </a:p>
        </p:txBody>
      </p:sp>
      <p:sp>
        <p:nvSpPr>
          <p:cNvPr id="6" name="Symbol zastępczy stopki 5"/>
          <p:cNvSpPr>
            <a:spLocks noGrp="1"/>
          </p:cNvSpPr>
          <p:nvPr>
            <p:ph type="ftr" sz="quarter" idx="4"/>
          </p:nvPr>
        </p:nvSpPr>
        <p:spPr>
          <a:xfrm>
            <a:off x="0" y="9447213"/>
            <a:ext cx="2971800" cy="4968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pl-PL"/>
          </a:p>
        </p:txBody>
      </p:sp>
      <p:sp>
        <p:nvSpPr>
          <p:cNvPr id="7" name="Symbol zastępczy numeru slajdu 6"/>
          <p:cNvSpPr>
            <a:spLocks noGrp="1"/>
          </p:cNvSpPr>
          <p:nvPr>
            <p:ph type="sldNum" sz="quarter" idx="5"/>
          </p:nvPr>
        </p:nvSpPr>
        <p:spPr>
          <a:xfrm>
            <a:off x="3884613" y="9447213"/>
            <a:ext cx="2971800" cy="496887"/>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0126208-69BD-495D-907B-F9EF481CCCE3}" type="slidenum">
              <a:rPr lang="pl-PL"/>
              <a:pPr>
                <a:defRPr/>
              </a:pPr>
              <a:t>‹#›</a:t>
            </a:fld>
            <a:endParaRPr lang="pl-P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37891" name="Symbol zastępczy notatek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pl-PL" smtClean="0"/>
              <a:t>Les questions qui posent le plus de problemes a mes etudiants et, en general, aux etrangers de niveau avance en francais</a:t>
            </a:r>
          </a:p>
        </p:txBody>
      </p:sp>
      <p:sp>
        <p:nvSpPr>
          <p:cNvPr id="37892" name="Symbol zastępczy numeru slajd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5C95DF9-250B-4D55-9778-5E0071744491}" type="slidenum">
              <a:rPr lang="pl-PL" smtClean="0"/>
              <a:pPr fontAlgn="base">
                <a:spcBef>
                  <a:spcPct val="0"/>
                </a:spcBef>
                <a:spcAft>
                  <a:spcPct val="0"/>
                </a:spcAft>
                <a:defRPr/>
              </a:pPr>
              <a:t>3</a:t>
            </a:fld>
            <a:endParaRPr lang="pl-PL"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38915" name="Symbol zastępczy notatek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pl-PL" smtClean="0"/>
              <a:t>En effet peut etre place en tete de phrase et couper une phrase trop longue en deux phrases plus courtes</a:t>
            </a:r>
          </a:p>
        </p:txBody>
      </p:sp>
      <p:sp>
        <p:nvSpPr>
          <p:cNvPr id="38916" name="Symbol zastępczy numeru slajd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16ED14B-5F75-49B3-BA46-58EDBE937563}" type="slidenum">
              <a:rPr lang="pl-PL" smtClean="0"/>
              <a:pPr fontAlgn="base">
                <a:spcBef>
                  <a:spcPct val="0"/>
                </a:spcBef>
                <a:spcAft>
                  <a:spcPct val="0"/>
                </a:spcAft>
                <a:defRPr/>
              </a:pPr>
              <a:t>4</a:t>
            </a:fld>
            <a:endParaRPr lang="pl-PL"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39939" name="Symbol zastępczy notatek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pl-PL" smtClean="0"/>
              <a:t>DRUKUJ!!!</a:t>
            </a:r>
            <a:r>
              <a:rPr lang="fr-FR" smtClean="0"/>
              <a:t>Sur le coup, pour ne pas l’embarrasser, je n’ai rien dit, mais j’ai bien vu le regard un peu surpris et le léger malaise de mes parents lorsqu’ils ont entendu cette phrase, ne sachant pas vraiment comment y réagir. Et en fin de soirée, après qu’ils sont allés se coucher, je n’ai pas pu m’empêcher de revenir sur cette phrase pour expliquer à ma femme que, en disant cela, elle avait involontairement conduit mes parents à penser qu’elle n’avait pas, à l’origine, envie de les rencontrer et qu’elle n’avait changé d’avis qu’après les avoir rencontrés.</a:t>
            </a:r>
          </a:p>
          <a:p>
            <a:pPr eaLnBrk="1" hangingPunct="1">
              <a:spcBef>
                <a:spcPct val="0"/>
              </a:spcBef>
            </a:pPr>
            <a:endParaRPr lang="pl-PL" smtClean="0"/>
          </a:p>
        </p:txBody>
      </p:sp>
      <p:sp>
        <p:nvSpPr>
          <p:cNvPr id="39940" name="Symbol zastępczy numeru slajd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4EC7C02-61F0-4F8D-8DB0-2CDE42A0014C}" type="slidenum">
              <a:rPr lang="pl-PL" smtClean="0"/>
              <a:pPr fontAlgn="base">
                <a:spcBef>
                  <a:spcPct val="0"/>
                </a:spcBef>
                <a:spcAft>
                  <a:spcPct val="0"/>
                </a:spcAft>
                <a:defRPr/>
              </a:pPr>
              <a:t>11</a:t>
            </a:fld>
            <a:endParaRPr lang="pl-PL"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40963" name="Symbol zastępczy notatek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pl-PL" smtClean="0"/>
          </a:p>
        </p:txBody>
      </p:sp>
      <p:sp>
        <p:nvSpPr>
          <p:cNvPr id="40964" name="Symbol zastępczy numeru slajd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21FAEBB-0C80-46AB-B94F-CE93FD1518AB}" type="slidenum">
              <a:rPr lang="pl-PL" smtClean="0"/>
              <a:pPr fontAlgn="base">
                <a:spcBef>
                  <a:spcPct val="0"/>
                </a:spcBef>
                <a:spcAft>
                  <a:spcPct val="0"/>
                </a:spcAft>
                <a:defRPr/>
              </a:pPr>
              <a:t>12</a:t>
            </a:fld>
            <a:endParaRPr lang="pl-PL"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bg>
      <p:bgRef idx="1001">
        <a:schemeClr val="bg2"/>
      </p:bgRef>
    </p:bg>
    <p:spTree>
      <p:nvGrpSpPr>
        <p:cNvPr id="1" name=""/>
        <p:cNvGrpSpPr/>
        <p:nvPr/>
      </p:nvGrpSpPr>
      <p:grpSpPr>
        <a:xfrm>
          <a:off x="0" y="0"/>
          <a:ext cx="0" cy="0"/>
          <a:chOff x="0" y="0"/>
          <a:chExt cx="0" cy="0"/>
        </a:xfrm>
      </p:grpSpPr>
      <p:sp>
        <p:nvSpPr>
          <p:cNvPr id="4" name="Prostokąt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Prostokąt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Prostokąt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ytuł 7"/>
          <p:cNvSpPr>
            <a:spLocks noGrp="1"/>
          </p:cNvSpPr>
          <p:nvPr>
            <p:ph type="ctrTitle"/>
          </p:nvPr>
        </p:nvSpPr>
        <p:spPr>
          <a:xfrm>
            <a:off x="2362200" y="4038600"/>
            <a:ext cx="6477000" cy="1828800"/>
          </a:xfrm>
        </p:spPr>
        <p:txBody>
          <a:bodyPr anchor="b"/>
          <a:lstStyle>
            <a:lvl1pPr>
              <a:defRPr cap="all" baseline="0"/>
            </a:lvl1pPr>
          </a:lstStyle>
          <a:p>
            <a:r>
              <a:rPr lang="pl-PL" smtClean="0"/>
              <a:t>Kliknij, aby edytować styl</a:t>
            </a:r>
            <a:endParaRPr lang="en-US"/>
          </a:p>
        </p:txBody>
      </p:sp>
      <p:sp>
        <p:nvSpPr>
          <p:cNvPr id="9" name="Podtytuł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pl-PL" smtClean="0"/>
              <a:t>Kliknij, aby edytować styl wzorca podtytułu</a:t>
            </a:r>
            <a:endParaRPr lang="en-US"/>
          </a:p>
        </p:txBody>
      </p:sp>
      <p:sp>
        <p:nvSpPr>
          <p:cNvPr id="7" name="Symbol zastępczy daty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E73A3B5E-3A13-42A4-AAE3-61257667B9E3}" type="datetimeFigureOut">
              <a:rPr lang="pl-PL"/>
              <a:pPr>
                <a:defRPr/>
              </a:pPr>
              <a:t>2014-11-16</a:t>
            </a:fld>
            <a:endParaRPr lang="pl-PL"/>
          </a:p>
        </p:txBody>
      </p:sp>
      <p:sp>
        <p:nvSpPr>
          <p:cNvPr id="10" name="Symbol zastępczy stopki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pl-PL"/>
          </a:p>
        </p:txBody>
      </p:sp>
      <p:sp>
        <p:nvSpPr>
          <p:cNvPr id="11" name="Symbol zastępczy numeru slajdu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61BDBE91-B384-4D67-9E17-13B2C2DBF9B1}" type="slidenum">
              <a:rPr lang="pl-PL"/>
              <a:pPr>
                <a:defRPr/>
              </a:pPr>
              <a:t>‹#›</a:t>
            </a:fld>
            <a:endParaRPr lang="pl-PL"/>
          </a:p>
        </p:txBody>
      </p:sp>
    </p:spTree>
  </p:cSld>
  <p:clrMapOvr>
    <a:overrideClrMapping bg1="dk1" tx1="lt1" bg2="dk2" tx2="lt2" accent1="accent1" accent2="accent2" accent3="accent3" accent4="accent4" accent5="accent5" accent6="accent6" hlink="hlink" folHlink="folHlink"/>
  </p:clrMapOvr>
  <p:transition spd="med">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13"/>
          <p:cNvSpPr>
            <a:spLocks noGrp="1"/>
          </p:cNvSpPr>
          <p:nvPr>
            <p:ph type="dt" sz="half" idx="10"/>
          </p:nvPr>
        </p:nvSpPr>
        <p:spPr/>
        <p:txBody>
          <a:bodyPr/>
          <a:lstStyle>
            <a:lvl1pPr>
              <a:defRPr/>
            </a:lvl1pPr>
          </a:lstStyle>
          <a:p>
            <a:pPr>
              <a:defRPr/>
            </a:pPr>
            <a:fld id="{A74EAB27-3F4C-4293-8C84-768FCE2509C0}" type="datetimeFigureOut">
              <a:rPr lang="pl-PL"/>
              <a:pPr>
                <a:defRPr/>
              </a:pPr>
              <a:t>2014-11-16</a:t>
            </a:fld>
            <a:endParaRPr lang="pl-PL"/>
          </a:p>
        </p:txBody>
      </p:sp>
      <p:sp>
        <p:nvSpPr>
          <p:cNvPr id="5" name="Symbol zastępczy stopki 2"/>
          <p:cNvSpPr>
            <a:spLocks noGrp="1"/>
          </p:cNvSpPr>
          <p:nvPr>
            <p:ph type="ftr" sz="quarter" idx="11"/>
          </p:nvPr>
        </p:nvSpPr>
        <p:spPr/>
        <p:txBody>
          <a:bodyPr/>
          <a:lstStyle>
            <a:lvl1pPr>
              <a:defRPr/>
            </a:lvl1pPr>
          </a:lstStyle>
          <a:p>
            <a:pPr>
              <a:defRPr/>
            </a:pPr>
            <a:endParaRPr lang="pl-PL"/>
          </a:p>
        </p:txBody>
      </p:sp>
      <p:sp>
        <p:nvSpPr>
          <p:cNvPr id="6" name="Symbol zastępczy numeru slajdu 22"/>
          <p:cNvSpPr>
            <a:spLocks noGrp="1"/>
          </p:cNvSpPr>
          <p:nvPr>
            <p:ph type="sldNum" sz="quarter" idx="12"/>
          </p:nvPr>
        </p:nvSpPr>
        <p:spPr/>
        <p:txBody>
          <a:bodyPr/>
          <a:lstStyle>
            <a:lvl1pPr>
              <a:defRPr/>
            </a:lvl1pPr>
          </a:lstStyle>
          <a:p>
            <a:pPr>
              <a:defRPr/>
            </a:pPr>
            <a:fld id="{4200BFB9-1F03-4273-9772-E3CE58BFC53F}" type="slidenum">
              <a:rPr lang="pl-PL"/>
              <a:pPr>
                <a:defRPr/>
              </a:pPr>
              <a:t>‹#›</a:t>
            </a:fld>
            <a:endParaRPr lang="pl-PL"/>
          </a:p>
        </p:txBody>
      </p:sp>
    </p:spTree>
  </p:cSld>
  <p:clrMapOvr>
    <a:masterClrMapping/>
  </p:clrMapOvr>
  <p:transition spd="med">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4" name="Prostokąt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Prostokąt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Prostokąt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ytuł pionowy 1"/>
          <p:cNvSpPr>
            <a:spLocks noGrp="1"/>
          </p:cNvSpPr>
          <p:nvPr>
            <p:ph type="title" orient="vert"/>
          </p:nvPr>
        </p:nvSpPr>
        <p:spPr>
          <a:xfrm>
            <a:off x="6553200" y="609600"/>
            <a:ext cx="2057400" cy="5516563"/>
          </a:xfrm>
        </p:spPr>
        <p:txBody>
          <a:bodyPr vert="eaVert"/>
          <a:lstStyle/>
          <a:p>
            <a:r>
              <a:rPr lang="pl-PL" smtClean="0"/>
              <a:t>Kliknij, aby edytować styl</a:t>
            </a:r>
            <a:endParaRPr lang="en-US"/>
          </a:p>
        </p:txBody>
      </p:sp>
      <p:sp>
        <p:nvSpPr>
          <p:cNvPr id="3" name="Symbol zastępczy tytułu pionowego 2"/>
          <p:cNvSpPr>
            <a:spLocks noGrp="1"/>
          </p:cNvSpPr>
          <p:nvPr>
            <p:ph type="body" orient="vert" idx="1"/>
          </p:nvPr>
        </p:nvSpPr>
        <p:spPr>
          <a:xfrm>
            <a:off x="457200" y="609600"/>
            <a:ext cx="5562600" cy="5516564"/>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7" name="Symbol zastępczy daty 3"/>
          <p:cNvSpPr>
            <a:spLocks noGrp="1"/>
          </p:cNvSpPr>
          <p:nvPr>
            <p:ph type="dt" sz="half" idx="10"/>
          </p:nvPr>
        </p:nvSpPr>
        <p:spPr>
          <a:xfrm>
            <a:off x="6553200" y="6248400"/>
            <a:ext cx="2209800" cy="365125"/>
          </a:xfrm>
        </p:spPr>
        <p:txBody>
          <a:bodyPr/>
          <a:lstStyle>
            <a:lvl1pPr>
              <a:defRPr/>
            </a:lvl1pPr>
          </a:lstStyle>
          <a:p>
            <a:pPr>
              <a:defRPr/>
            </a:pPr>
            <a:fld id="{7651FC7E-02FB-4B41-9A24-CB66A510B7D5}" type="datetimeFigureOut">
              <a:rPr lang="pl-PL"/>
              <a:pPr>
                <a:defRPr/>
              </a:pPr>
              <a:t>2014-11-16</a:t>
            </a:fld>
            <a:endParaRPr lang="pl-PL"/>
          </a:p>
        </p:txBody>
      </p:sp>
      <p:sp>
        <p:nvSpPr>
          <p:cNvPr id="8" name="Symbol zastępczy stopki 4"/>
          <p:cNvSpPr>
            <a:spLocks noGrp="1"/>
          </p:cNvSpPr>
          <p:nvPr>
            <p:ph type="ftr" sz="quarter" idx="11"/>
          </p:nvPr>
        </p:nvSpPr>
        <p:spPr>
          <a:xfrm>
            <a:off x="457200" y="6248400"/>
            <a:ext cx="5573713" cy="365125"/>
          </a:xfrm>
        </p:spPr>
        <p:txBody>
          <a:bodyPr/>
          <a:lstStyle>
            <a:lvl1pPr>
              <a:defRPr/>
            </a:lvl1pPr>
          </a:lstStyle>
          <a:p>
            <a:pPr>
              <a:defRPr/>
            </a:pPr>
            <a:endParaRPr lang="pl-PL"/>
          </a:p>
        </p:txBody>
      </p:sp>
      <p:sp>
        <p:nvSpPr>
          <p:cNvPr id="9" name="Symbol zastępczy numeru slajdu 5"/>
          <p:cNvSpPr>
            <a:spLocks noGrp="1"/>
          </p:cNvSpPr>
          <p:nvPr>
            <p:ph type="sldNum" sz="quarter" idx="12"/>
          </p:nvPr>
        </p:nvSpPr>
        <p:spPr>
          <a:xfrm rot="5400000">
            <a:off x="5989638" y="144462"/>
            <a:ext cx="533400" cy="244475"/>
          </a:xfrm>
        </p:spPr>
        <p:txBody>
          <a:bodyPr/>
          <a:lstStyle>
            <a:lvl1pPr>
              <a:defRPr/>
            </a:lvl1pPr>
          </a:lstStyle>
          <a:p>
            <a:pPr>
              <a:defRPr/>
            </a:pPr>
            <a:fld id="{0D2409B2-115D-45C6-84BC-ED1747B221DC}" type="slidenum">
              <a:rPr lang="pl-PL"/>
              <a:pPr>
                <a:defRPr/>
              </a:pPr>
              <a:t>‹#›</a:t>
            </a:fld>
            <a:endParaRPr lang="pl-PL"/>
          </a:p>
        </p:txBody>
      </p:sp>
    </p:spTree>
  </p:cSld>
  <p:clrMapOvr>
    <a:overrideClrMapping bg1="lt1" tx1="dk1" bg2="lt2" tx2="dk2" accent1="accent1" accent2="accent2" accent3="accent3" accent4="accent4" accent5="accent5" accent6="accent6" hlink="hlink" folHlink="folHlink"/>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612648" y="228600"/>
            <a:ext cx="8153400" cy="990600"/>
          </a:xfrm>
        </p:spPr>
        <p:txBody>
          <a:bodyPr/>
          <a:lstStyle/>
          <a:p>
            <a:r>
              <a:rPr lang="pl-PL" smtClean="0"/>
              <a:t>Kliknij, aby edytować styl</a:t>
            </a:r>
            <a:endParaRPr lang="en-US"/>
          </a:p>
        </p:txBody>
      </p:sp>
      <p:sp>
        <p:nvSpPr>
          <p:cNvPr id="8" name="Symbol zastępczy zawartości 7"/>
          <p:cNvSpPr>
            <a:spLocks noGrp="1"/>
          </p:cNvSpPr>
          <p:nvPr>
            <p:ph sz="quarter" idx="1"/>
          </p:nvPr>
        </p:nvSpPr>
        <p:spPr>
          <a:xfrm>
            <a:off x="612648" y="1600200"/>
            <a:ext cx="8153400" cy="44958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13"/>
          <p:cNvSpPr>
            <a:spLocks noGrp="1"/>
          </p:cNvSpPr>
          <p:nvPr>
            <p:ph type="dt" sz="half" idx="10"/>
          </p:nvPr>
        </p:nvSpPr>
        <p:spPr/>
        <p:txBody>
          <a:bodyPr/>
          <a:lstStyle>
            <a:lvl1pPr>
              <a:defRPr/>
            </a:lvl1pPr>
          </a:lstStyle>
          <a:p>
            <a:pPr>
              <a:defRPr/>
            </a:pPr>
            <a:fld id="{A84A2F54-7114-47D5-920D-D9631F497FFB}" type="datetimeFigureOut">
              <a:rPr lang="pl-PL"/>
              <a:pPr>
                <a:defRPr/>
              </a:pPr>
              <a:t>2014-11-16</a:t>
            </a:fld>
            <a:endParaRPr lang="pl-PL"/>
          </a:p>
        </p:txBody>
      </p:sp>
      <p:sp>
        <p:nvSpPr>
          <p:cNvPr id="5" name="Symbol zastępczy stopki 2"/>
          <p:cNvSpPr>
            <a:spLocks noGrp="1"/>
          </p:cNvSpPr>
          <p:nvPr>
            <p:ph type="ftr" sz="quarter" idx="11"/>
          </p:nvPr>
        </p:nvSpPr>
        <p:spPr/>
        <p:txBody>
          <a:bodyPr/>
          <a:lstStyle>
            <a:lvl1pPr>
              <a:defRPr/>
            </a:lvl1pPr>
          </a:lstStyle>
          <a:p>
            <a:pPr>
              <a:defRPr/>
            </a:pPr>
            <a:endParaRPr lang="pl-PL"/>
          </a:p>
        </p:txBody>
      </p:sp>
      <p:sp>
        <p:nvSpPr>
          <p:cNvPr id="6" name="Symbol zastępczy numeru slajdu 22"/>
          <p:cNvSpPr>
            <a:spLocks noGrp="1"/>
          </p:cNvSpPr>
          <p:nvPr>
            <p:ph type="sldNum" sz="quarter" idx="12"/>
          </p:nvPr>
        </p:nvSpPr>
        <p:spPr/>
        <p:txBody>
          <a:bodyPr/>
          <a:lstStyle>
            <a:lvl1pPr>
              <a:defRPr/>
            </a:lvl1pPr>
          </a:lstStyle>
          <a:p>
            <a:pPr>
              <a:defRPr/>
            </a:pPr>
            <a:fld id="{7D8552A6-477A-4855-9D04-64C10A62D396}" type="slidenum">
              <a:rPr lang="pl-PL"/>
              <a:pPr>
                <a:defRPr/>
              </a:pPr>
              <a:t>‹#›</a:t>
            </a:fld>
            <a:endParaRPr lang="pl-PL"/>
          </a:p>
        </p:txBody>
      </p:sp>
    </p:spTree>
  </p:cSld>
  <p:clrMapOvr>
    <a:masterClrMapping/>
  </p:clrMapOvr>
  <p:transition spd="med">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bg>
      <p:bgRef idx="1003">
        <a:schemeClr val="bg1"/>
      </p:bgRef>
    </p:bg>
    <p:spTree>
      <p:nvGrpSpPr>
        <p:cNvPr id="1" name=""/>
        <p:cNvGrpSpPr/>
        <p:nvPr/>
      </p:nvGrpSpPr>
      <p:grpSpPr>
        <a:xfrm>
          <a:off x="0" y="0"/>
          <a:ext cx="0" cy="0"/>
          <a:chOff x="0" y="0"/>
          <a:chExt cx="0" cy="0"/>
        </a:xfrm>
      </p:grpSpPr>
      <p:sp>
        <p:nvSpPr>
          <p:cNvPr id="4" name="Prostokąt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Prostokąt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Prostokąt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Symbol zastępczy tekstu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pl-PL" smtClean="0"/>
              <a:t>Kliknij, aby edytować style wzorca tekstu</a:t>
            </a:r>
          </a:p>
        </p:txBody>
      </p:sp>
      <p:sp>
        <p:nvSpPr>
          <p:cNvPr id="2" name="Tytuł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pl-PL" smtClean="0"/>
              <a:t>Kliknij, aby edytować styl</a:t>
            </a:r>
            <a:endParaRPr lang="en-US"/>
          </a:p>
        </p:txBody>
      </p:sp>
      <p:sp>
        <p:nvSpPr>
          <p:cNvPr id="7" name="Symbol zastępczy daty 11"/>
          <p:cNvSpPr>
            <a:spLocks noGrp="1"/>
          </p:cNvSpPr>
          <p:nvPr>
            <p:ph type="dt" sz="half" idx="10"/>
          </p:nvPr>
        </p:nvSpPr>
        <p:spPr/>
        <p:txBody>
          <a:bodyPr/>
          <a:lstStyle>
            <a:lvl1pPr>
              <a:defRPr/>
            </a:lvl1pPr>
          </a:lstStyle>
          <a:p>
            <a:pPr>
              <a:defRPr/>
            </a:pPr>
            <a:fld id="{F6D7FB26-0478-4011-AA16-BC0DB95A7510}" type="datetimeFigureOut">
              <a:rPr lang="pl-PL"/>
              <a:pPr>
                <a:defRPr/>
              </a:pPr>
              <a:t>2014-11-16</a:t>
            </a:fld>
            <a:endParaRPr lang="pl-PL"/>
          </a:p>
        </p:txBody>
      </p:sp>
      <p:sp>
        <p:nvSpPr>
          <p:cNvPr id="8" name="Symbol zastępczy numeru slajdu 12"/>
          <p:cNvSpPr>
            <a:spLocks noGrp="1"/>
          </p:cNvSpPr>
          <p:nvPr>
            <p:ph type="sldNum" sz="quarter" idx="11"/>
          </p:nvPr>
        </p:nvSpPr>
        <p:spPr>
          <a:xfrm>
            <a:off x="0" y="1752600"/>
            <a:ext cx="1295400" cy="701675"/>
          </a:xfrm>
        </p:spPr>
        <p:txBody>
          <a:bodyPr>
            <a:noAutofit/>
          </a:bodyPr>
          <a:lstStyle>
            <a:lvl1pPr>
              <a:defRPr sz="2400">
                <a:solidFill>
                  <a:srgbClr val="FFFFFF"/>
                </a:solidFill>
              </a:defRPr>
            </a:lvl1pPr>
          </a:lstStyle>
          <a:p>
            <a:pPr>
              <a:defRPr/>
            </a:pPr>
            <a:fld id="{F60ACB67-9C88-425F-BC45-DC790A9C1E82}" type="slidenum">
              <a:rPr lang="pl-PL"/>
              <a:pPr>
                <a:defRPr/>
              </a:pPr>
              <a:t>‹#›</a:t>
            </a:fld>
            <a:endParaRPr lang="pl-PL"/>
          </a:p>
        </p:txBody>
      </p:sp>
      <p:sp>
        <p:nvSpPr>
          <p:cNvPr id="9" name="Symbol zastępczy stopki 13"/>
          <p:cNvSpPr>
            <a:spLocks noGrp="1"/>
          </p:cNvSpPr>
          <p:nvPr>
            <p:ph type="ftr" sz="quarter" idx="12"/>
          </p:nvPr>
        </p:nvSpPr>
        <p:spPr/>
        <p:txBody>
          <a:bodyPr/>
          <a:lstStyle>
            <a:lvl1pPr>
              <a:defRPr/>
            </a:lvl1pPr>
          </a:lstStyle>
          <a:p>
            <a:pPr>
              <a:defRPr/>
            </a:pPr>
            <a:endParaRPr lang="pl-PL"/>
          </a:p>
        </p:txBody>
      </p:sp>
    </p:spTree>
  </p:cSld>
  <p:clrMapOvr>
    <a:overrideClrMapping bg1="lt1" tx1="dk1" bg2="lt2" tx2="dk2" accent1="accent1" accent2="accent2" accent3="accent3" accent4="accent4" accent5="accent5" accent6="accent6" hlink="hlink" folHlink="folHlink"/>
  </p:clrMapOvr>
  <p:transition spd="med">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9" name="Symbol zastępczy zawartości 8"/>
          <p:cNvSpPr>
            <a:spLocks noGrp="1"/>
          </p:cNvSpPr>
          <p:nvPr>
            <p:ph sz="quarter" idx="1"/>
          </p:nvPr>
        </p:nvSpPr>
        <p:spPr>
          <a:xfrm>
            <a:off x="609600" y="1589567"/>
            <a:ext cx="3886200" cy="45720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11" name="Symbol zastępczy zawartości 10"/>
          <p:cNvSpPr>
            <a:spLocks noGrp="1"/>
          </p:cNvSpPr>
          <p:nvPr>
            <p:ph sz="quarter" idx="2"/>
          </p:nvPr>
        </p:nvSpPr>
        <p:spPr>
          <a:xfrm>
            <a:off x="4844901" y="1589567"/>
            <a:ext cx="3886200" cy="45720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Symbol zastępczy daty 7"/>
          <p:cNvSpPr>
            <a:spLocks noGrp="1"/>
          </p:cNvSpPr>
          <p:nvPr>
            <p:ph type="dt" sz="half" idx="10"/>
          </p:nvPr>
        </p:nvSpPr>
        <p:spPr/>
        <p:txBody>
          <a:bodyPr rtlCol="0"/>
          <a:lstStyle>
            <a:lvl1pPr>
              <a:defRPr/>
            </a:lvl1pPr>
          </a:lstStyle>
          <a:p>
            <a:pPr>
              <a:defRPr/>
            </a:pPr>
            <a:fld id="{70F2CE05-724E-42D9-9626-7E729212F10A}" type="datetimeFigureOut">
              <a:rPr lang="pl-PL"/>
              <a:pPr>
                <a:defRPr/>
              </a:pPr>
              <a:t>2014-11-16</a:t>
            </a:fld>
            <a:endParaRPr lang="pl-PL"/>
          </a:p>
        </p:txBody>
      </p:sp>
      <p:sp>
        <p:nvSpPr>
          <p:cNvPr id="6" name="Symbol zastępczy numeru slajdu 9"/>
          <p:cNvSpPr>
            <a:spLocks noGrp="1"/>
          </p:cNvSpPr>
          <p:nvPr>
            <p:ph type="sldNum" sz="quarter" idx="11"/>
          </p:nvPr>
        </p:nvSpPr>
        <p:spPr/>
        <p:txBody>
          <a:bodyPr rtlCol="0"/>
          <a:lstStyle>
            <a:lvl1pPr>
              <a:defRPr/>
            </a:lvl1pPr>
          </a:lstStyle>
          <a:p>
            <a:pPr>
              <a:defRPr/>
            </a:pPr>
            <a:fld id="{83024444-A057-4F45-9B48-5DF84641C3FD}" type="slidenum">
              <a:rPr lang="pl-PL"/>
              <a:pPr>
                <a:defRPr/>
              </a:pPr>
              <a:t>‹#›</a:t>
            </a:fld>
            <a:endParaRPr lang="pl-PL"/>
          </a:p>
        </p:txBody>
      </p:sp>
      <p:sp>
        <p:nvSpPr>
          <p:cNvPr id="7" name="Symbol zastępczy stopki 11"/>
          <p:cNvSpPr>
            <a:spLocks noGrp="1"/>
          </p:cNvSpPr>
          <p:nvPr>
            <p:ph type="ftr" sz="quarter" idx="12"/>
          </p:nvPr>
        </p:nvSpPr>
        <p:spPr/>
        <p:txBody>
          <a:bodyPr rtlCol="0"/>
          <a:lstStyle>
            <a:lvl1pPr>
              <a:defRPr/>
            </a:lvl1pPr>
          </a:lstStyle>
          <a:p>
            <a:pPr>
              <a:defRPr/>
            </a:pPr>
            <a:endParaRPr lang="pl-PL"/>
          </a:p>
        </p:txBody>
      </p:sp>
    </p:spTree>
  </p:cSld>
  <p:clrMapOvr>
    <a:masterClrMapping/>
  </p:clrMapOvr>
  <p:transition spd="med">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533400" y="273050"/>
            <a:ext cx="8153400" cy="869950"/>
          </a:xfrm>
        </p:spPr>
        <p:txBody>
          <a:bodyPr/>
          <a:lstStyle>
            <a:lvl1pPr>
              <a:defRPr/>
            </a:lvl1pPr>
          </a:lstStyle>
          <a:p>
            <a:r>
              <a:rPr lang="pl-PL" smtClean="0"/>
              <a:t>Kliknij, aby edytować styl</a:t>
            </a:r>
            <a:endParaRPr lang="en-US"/>
          </a:p>
        </p:txBody>
      </p:sp>
      <p:sp>
        <p:nvSpPr>
          <p:cNvPr id="11" name="Symbol zastępczy zawartości 10"/>
          <p:cNvSpPr>
            <a:spLocks noGrp="1"/>
          </p:cNvSpPr>
          <p:nvPr>
            <p:ph sz="quarter" idx="2"/>
          </p:nvPr>
        </p:nvSpPr>
        <p:spPr>
          <a:xfrm>
            <a:off x="609600" y="2438400"/>
            <a:ext cx="3886200" cy="35814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13" name="Symbol zastępczy zawartości 12"/>
          <p:cNvSpPr>
            <a:spLocks noGrp="1"/>
          </p:cNvSpPr>
          <p:nvPr>
            <p:ph sz="quarter" idx="4"/>
          </p:nvPr>
        </p:nvSpPr>
        <p:spPr>
          <a:xfrm>
            <a:off x="4800600" y="2438400"/>
            <a:ext cx="3886200" cy="35814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16" name="Symbol zastępczy tekstu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pl-PL" smtClean="0"/>
              <a:t>Kliknij, aby edytować style wzorca tekstu</a:t>
            </a:r>
          </a:p>
        </p:txBody>
      </p:sp>
      <p:sp>
        <p:nvSpPr>
          <p:cNvPr id="15" name="Symbol zastępczy tekstu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pl-PL" smtClean="0"/>
              <a:t>Kliknij, aby edytować style wzorca tekstu</a:t>
            </a:r>
          </a:p>
        </p:txBody>
      </p:sp>
      <p:sp>
        <p:nvSpPr>
          <p:cNvPr id="7" name="Symbol zastępczy daty 9"/>
          <p:cNvSpPr>
            <a:spLocks noGrp="1"/>
          </p:cNvSpPr>
          <p:nvPr>
            <p:ph type="dt" sz="half" idx="10"/>
          </p:nvPr>
        </p:nvSpPr>
        <p:spPr/>
        <p:txBody>
          <a:bodyPr rtlCol="0"/>
          <a:lstStyle>
            <a:lvl1pPr>
              <a:defRPr/>
            </a:lvl1pPr>
          </a:lstStyle>
          <a:p>
            <a:pPr>
              <a:defRPr/>
            </a:pPr>
            <a:fld id="{FCF180B4-BC96-4718-801F-0C627411F00C}" type="datetimeFigureOut">
              <a:rPr lang="pl-PL"/>
              <a:pPr>
                <a:defRPr/>
              </a:pPr>
              <a:t>2014-11-16</a:t>
            </a:fld>
            <a:endParaRPr lang="pl-PL"/>
          </a:p>
        </p:txBody>
      </p:sp>
      <p:sp>
        <p:nvSpPr>
          <p:cNvPr id="8" name="Symbol zastępczy numeru slajdu 11"/>
          <p:cNvSpPr>
            <a:spLocks noGrp="1"/>
          </p:cNvSpPr>
          <p:nvPr>
            <p:ph type="sldNum" sz="quarter" idx="11"/>
          </p:nvPr>
        </p:nvSpPr>
        <p:spPr/>
        <p:txBody>
          <a:bodyPr rtlCol="0"/>
          <a:lstStyle>
            <a:lvl1pPr>
              <a:defRPr/>
            </a:lvl1pPr>
          </a:lstStyle>
          <a:p>
            <a:pPr>
              <a:defRPr/>
            </a:pPr>
            <a:fld id="{DEBA061B-5679-4CB5-A384-F3FEB2F8A25A}" type="slidenum">
              <a:rPr lang="pl-PL"/>
              <a:pPr>
                <a:defRPr/>
              </a:pPr>
              <a:t>‹#›</a:t>
            </a:fld>
            <a:endParaRPr lang="pl-PL"/>
          </a:p>
        </p:txBody>
      </p:sp>
      <p:sp>
        <p:nvSpPr>
          <p:cNvPr id="9" name="Symbol zastępczy stopki 13"/>
          <p:cNvSpPr>
            <a:spLocks noGrp="1"/>
          </p:cNvSpPr>
          <p:nvPr>
            <p:ph type="ftr" sz="quarter" idx="12"/>
          </p:nvPr>
        </p:nvSpPr>
        <p:spPr/>
        <p:txBody>
          <a:bodyPr rtlCol="0"/>
          <a:lstStyle>
            <a:lvl1pPr>
              <a:defRPr/>
            </a:lvl1pPr>
          </a:lstStyle>
          <a:p>
            <a:pPr>
              <a:defRPr/>
            </a:pPr>
            <a:endParaRPr lang="pl-PL"/>
          </a:p>
        </p:txBody>
      </p:sp>
    </p:spTree>
  </p:cSld>
  <p:clrMapOvr>
    <a:masterClrMapping/>
  </p:clrMapOvr>
  <p:transition spd="med">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daty 13"/>
          <p:cNvSpPr>
            <a:spLocks noGrp="1"/>
          </p:cNvSpPr>
          <p:nvPr>
            <p:ph type="dt" sz="half" idx="10"/>
          </p:nvPr>
        </p:nvSpPr>
        <p:spPr/>
        <p:txBody>
          <a:bodyPr/>
          <a:lstStyle>
            <a:lvl1pPr>
              <a:defRPr/>
            </a:lvl1pPr>
          </a:lstStyle>
          <a:p>
            <a:pPr>
              <a:defRPr/>
            </a:pPr>
            <a:fld id="{EAE60913-0E07-49A1-ACB8-B16E4B6C82FD}" type="datetimeFigureOut">
              <a:rPr lang="pl-PL"/>
              <a:pPr>
                <a:defRPr/>
              </a:pPr>
              <a:t>2014-11-16</a:t>
            </a:fld>
            <a:endParaRPr lang="pl-PL"/>
          </a:p>
        </p:txBody>
      </p:sp>
      <p:sp>
        <p:nvSpPr>
          <p:cNvPr id="4" name="Symbol zastępczy stopki 2"/>
          <p:cNvSpPr>
            <a:spLocks noGrp="1"/>
          </p:cNvSpPr>
          <p:nvPr>
            <p:ph type="ftr" sz="quarter" idx="11"/>
          </p:nvPr>
        </p:nvSpPr>
        <p:spPr/>
        <p:txBody>
          <a:bodyPr/>
          <a:lstStyle>
            <a:lvl1pPr>
              <a:defRPr/>
            </a:lvl1pPr>
          </a:lstStyle>
          <a:p>
            <a:pPr>
              <a:defRPr/>
            </a:pPr>
            <a:endParaRPr lang="pl-PL"/>
          </a:p>
        </p:txBody>
      </p:sp>
      <p:sp>
        <p:nvSpPr>
          <p:cNvPr id="5" name="Symbol zastępczy numeru slajdu 22"/>
          <p:cNvSpPr>
            <a:spLocks noGrp="1"/>
          </p:cNvSpPr>
          <p:nvPr>
            <p:ph type="sldNum" sz="quarter" idx="12"/>
          </p:nvPr>
        </p:nvSpPr>
        <p:spPr/>
        <p:txBody>
          <a:bodyPr/>
          <a:lstStyle>
            <a:lvl1pPr>
              <a:defRPr/>
            </a:lvl1pPr>
          </a:lstStyle>
          <a:p>
            <a:pPr>
              <a:defRPr/>
            </a:pPr>
            <a:fld id="{3EF32268-1386-4D9B-907F-D4AFA781874F}" type="slidenum">
              <a:rPr lang="pl-PL"/>
              <a:pPr>
                <a:defRPr/>
              </a:pPr>
              <a:t>‹#›</a:t>
            </a:fld>
            <a:endParaRPr lang="pl-PL"/>
          </a:p>
        </p:txBody>
      </p:sp>
    </p:spTree>
  </p:cSld>
  <p:clrMapOvr>
    <a:masterClrMapping/>
  </p:clrMapOvr>
  <p:transition spd="med">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lvl1pPr>
              <a:defRPr/>
            </a:lvl1pPr>
          </a:lstStyle>
          <a:p>
            <a:pPr>
              <a:defRPr/>
            </a:pPr>
            <a:fld id="{E01C0539-11CC-4A15-A69E-2525B85AD7DB}" type="datetimeFigureOut">
              <a:rPr lang="pl-PL"/>
              <a:pPr>
                <a:defRPr/>
              </a:pPr>
              <a:t>2014-11-16</a:t>
            </a:fld>
            <a:endParaRPr lang="pl-PL"/>
          </a:p>
        </p:txBody>
      </p:sp>
      <p:sp>
        <p:nvSpPr>
          <p:cNvPr id="3" name="Symbol zastępczy stopki 2"/>
          <p:cNvSpPr>
            <a:spLocks noGrp="1"/>
          </p:cNvSpPr>
          <p:nvPr>
            <p:ph type="ftr" sz="quarter" idx="11"/>
          </p:nvPr>
        </p:nvSpPr>
        <p:spPr/>
        <p:txBody>
          <a:bodyPr/>
          <a:lstStyle>
            <a:lvl1pPr>
              <a:defRPr/>
            </a:lvl1pPr>
          </a:lstStyle>
          <a:p>
            <a:pPr>
              <a:defRPr/>
            </a:pPr>
            <a:endParaRPr lang="pl-PL"/>
          </a:p>
        </p:txBody>
      </p:sp>
      <p:sp>
        <p:nvSpPr>
          <p:cNvPr id="4" name="Symbol zastępczy numeru slajdu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B5AB858F-7E84-426A-B39E-F3C578D75280}" type="slidenum">
              <a:rPr lang="pl-PL"/>
              <a:pPr>
                <a:defRPr/>
              </a:pPr>
              <a:t>‹#›</a:t>
            </a:fld>
            <a:endParaRPr lang="pl-PL"/>
          </a:p>
        </p:txBody>
      </p:sp>
    </p:spTree>
  </p:cSld>
  <p:clrMapOvr>
    <a:masterClrMapping/>
  </p:clrMapOvr>
  <p:transition spd="med">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09600" y="273050"/>
            <a:ext cx="8077200" cy="869950"/>
          </a:xfrm>
        </p:spPr>
        <p:txBody>
          <a:bodyPr/>
          <a:lstStyle>
            <a:lvl1pPr algn="l">
              <a:buNone/>
              <a:defRPr sz="4400" b="0"/>
            </a:lvl1pPr>
          </a:lstStyle>
          <a:p>
            <a:r>
              <a:rPr lang="pl-PL" smtClean="0"/>
              <a:t>Kliknij, aby edytować styl</a:t>
            </a:r>
            <a:endParaRPr lang="en-US"/>
          </a:p>
        </p:txBody>
      </p:sp>
      <p:sp>
        <p:nvSpPr>
          <p:cNvPr id="3" name="Symbol zastępczy tekstu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pl-PL" smtClean="0"/>
              <a:t>Kliknij, aby edytować style wzorca tekstu</a:t>
            </a:r>
          </a:p>
        </p:txBody>
      </p:sp>
      <p:sp>
        <p:nvSpPr>
          <p:cNvPr id="9" name="Symbol zastępczy zawartości 8"/>
          <p:cNvSpPr>
            <a:spLocks noGrp="1"/>
          </p:cNvSpPr>
          <p:nvPr>
            <p:ph sz="quarter" idx="1"/>
          </p:nvPr>
        </p:nvSpPr>
        <p:spPr>
          <a:xfrm>
            <a:off x="2362200" y="1752600"/>
            <a:ext cx="6400800" cy="44196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Symbol zastępczy daty 13"/>
          <p:cNvSpPr>
            <a:spLocks noGrp="1"/>
          </p:cNvSpPr>
          <p:nvPr>
            <p:ph type="dt" sz="half" idx="10"/>
          </p:nvPr>
        </p:nvSpPr>
        <p:spPr/>
        <p:txBody>
          <a:bodyPr/>
          <a:lstStyle>
            <a:lvl1pPr>
              <a:defRPr/>
            </a:lvl1pPr>
          </a:lstStyle>
          <a:p>
            <a:pPr>
              <a:defRPr/>
            </a:pPr>
            <a:fld id="{8E7D1B8B-00AB-44F1-94A1-35A6E97D2496}" type="datetimeFigureOut">
              <a:rPr lang="pl-PL"/>
              <a:pPr>
                <a:defRPr/>
              </a:pPr>
              <a:t>2014-11-16</a:t>
            </a:fld>
            <a:endParaRPr lang="pl-PL"/>
          </a:p>
        </p:txBody>
      </p:sp>
      <p:sp>
        <p:nvSpPr>
          <p:cNvPr id="6" name="Symbol zastępczy stopki 2"/>
          <p:cNvSpPr>
            <a:spLocks noGrp="1"/>
          </p:cNvSpPr>
          <p:nvPr>
            <p:ph type="ftr" sz="quarter" idx="11"/>
          </p:nvPr>
        </p:nvSpPr>
        <p:spPr/>
        <p:txBody>
          <a:bodyPr/>
          <a:lstStyle>
            <a:lvl1pPr>
              <a:defRPr/>
            </a:lvl1pPr>
          </a:lstStyle>
          <a:p>
            <a:pPr>
              <a:defRPr/>
            </a:pPr>
            <a:endParaRPr lang="pl-PL"/>
          </a:p>
        </p:txBody>
      </p:sp>
      <p:sp>
        <p:nvSpPr>
          <p:cNvPr id="7" name="Symbol zastępczy numeru slajdu 22"/>
          <p:cNvSpPr>
            <a:spLocks noGrp="1"/>
          </p:cNvSpPr>
          <p:nvPr>
            <p:ph type="sldNum" sz="quarter" idx="12"/>
          </p:nvPr>
        </p:nvSpPr>
        <p:spPr/>
        <p:txBody>
          <a:bodyPr/>
          <a:lstStyle>
            <a:lvl1pPr>
              <a:defRPr/>
            </a:lvl1pPr>
          </a:lstStyle>
          <a:p>
            <a:pPr>
              <a:defRPr/>
            </a:pPr>
            <a:fld id="{FC630C6B-825E-4219-829E-77F9916FCA3D}" type="slidenum">
              <a:rPr lang="pl-PL"/>
              <a:pPr>
                <a:defRPr/>
              </a:pPr>
              <a:t>‹#›</a:t>
            </a:fld>
            <a:endParaRPr lang="pl-PL"/>
          </a:p>
        </p:txBody>
      </p:sp>
    </p:spTree>
  </p:cSld>
  <p:clrMapOvr>
    <a:masterClrMapping/>
  </p:clrMapOvr>
  <p:transition spd="med">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bg>
      <p:bgRef idx="1003">
        <a:schemeClr val="bg2"/>
      </p:bgRef>
    </p:bg>
    <p:spTree>
      <p:nvGrpSpPr>
        <p:cNvPr id="1" name=""/>
        <p:cNvGrpSpPr/>
        <p:nvPr/>
      </p:nvGrpSpPr>
      <p:grpSpPr>
        <a:xfrm>
          <a:off x="0" y="0"/>
          <a:ext cx="0" cy="0"/>
          <a:chOff x="0" y="0"/>
          <a:chExt cx="0" cy="0"/>
        </a:xfrm>
      </p:grpSpPr>
      <p:sp>
        <p:nvSpPr>
          <p:cNvPr id="5" name="Prostokąt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Prostokąt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Prostokąt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Prostokąt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Symbol zastępczy tekstu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pl-PL" smtClean="0"/>
              <a:t>Kliknij, aby edytować style wzorca tekstu</a:t>
            </a:r>
          </a:p>
        </p:txBody>
      </p:sp>
      <p:sp>
        <p:nvSpPr>
          <p:cNvPr id="2" name="Tytuł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pl-PL" smtClean="0"/>
              <a:t>Kliknij, aby edytować styl</a:t>
            </a:r>
            <a:endParaRPr lang="en-US"/>
          </a:p>
        </p:txBody>
      </p:sp>
      <p:sp>
        <p:nvSpPr>
          <p:cNvPr id="3" name="Symbol zastępczy obrazu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pl-PL" noProof="0" smtClean="0"/>
              <a:t>Kliknij ikonę, aby dodać obraz</a:t>
            </a:r>
            <a:endParaRPr lang="en-US" noProof="0" dirty="0"/>
          </a:p>
        </p:txBody>
      </p:sp>
      <p:sp>
        <p:nvSpPr>
          <p:cNvPr id="9" name="Symbol zastępczy daty 11"/>
          <p:cNvSpPr>
            <a:spLocks noGrp="1"/>
          </p:cNvSpPr>
          <p:nvPr>
            <p:ph type="dt" sz="half" idx="10"/>
          </p:nvPr>
        </p:nvSpPr>
        <p:spPr>
          <a:xfrm>
            <a:off x="6248400" y="6248400"/>
            <a:ext cx="2667000" cy="365125"/>
          </a:xfrm>
        </p:spPr>
        <p:txBody>
          <a:bodyPr rtlCol="0"/>
          <a:lstStyle>
            <a:lvl1pPr>
              <a:defRPr/>
            </a:lvl1pPr>
          </a:lstStyle>
          <a:p>
            <a:pPr>
              <a:defRPr/>
            </a:pPr>
            <a:fld id="{D6A26845-A67E-477F-9158-A787F65B1100}" type="datetimeFigureOut">
              <a:rPr lang="pl-PL"/>
              <a:pPr>
                <a:defRPr/>
              </a:pPr>
              <a:t>2014-11-16</a:t>
            </a:fld>
            <a:endParaRPr lang="pl-PL"/>
          </a:p>
        </p:txBody>
      </p:sp>
      <p:sp>
        <p:nvSpPr>
          <p:cNvPr id="10" name="Symbol zastępczy numeru slajdu 12"/>
          <p:cNvSpPr>
            <a:spLocks noGrp="1"/>
          </p:cNvSpPr>
          <p:nvPr>
            <p:ph type="sldNum" sz="quarter" idx="11"/>
          </p:nvPr>
        </p:nvSpPr>
        <p:spPr>
          <a:xfrm>
            <a:off x="0" y="4667250"/>
            <a:ext cx="1447800" cy="663575"/>
          </a:xfrm>
        </p:spPr>
        <p:txBody>
          <a:bodyPr rtlCol="0"/>
          <a:lstStyle>
            <a:lvl1pPr>
              <a:defRPr sz="2800"/>
            </a:lvl1pPr>
          </a:lstStyle>
          <a:p>
            <a:pPr>
              <a:defRPr/>
            </a:pPr>
            <a:fld id="{D969B9D9-B0FD-4049-8F70-9E515514002E}" type="slidenum">
              <a:rPr lang="pl-PL"/>
              <a:pPr>
                <a:defRPr/>
              </a:pPr>
              <a:t>‹#›</a:t>
            </a:fld>
            <a:endParaRPr lang="pl-PL"/>
          </a:p>
        </p:txBody>
      </p:sp>
      <p:sp>
        <p:nvSpPr>
          <p:cNvPr id="11" name="Symbol zastępczy stopki 13"/>
          <p:cNvSpPr>
            <a:spLocks noGrp="1"/>
          </p:cNvSpPr>
          <p:nvPr>
            <p:ph type="ftr" sz="quarter" idx="12"/>
          </p:nvPr>
        </p:nvSpPr>
        <p:spPr>
          <a:xfrm>
            <a:off x="1600200" y="6248400"/>
            <a:ext cx="4572000" cy="365125"/>
          </a:xfrm>
        </p:spPr>
        <p:txBody>
          <a:bodyPr rtlCol="0"/>
          <a:lstStyle>
            <a:lvl1pPr>
              <a:defRPr/>
            </a:lvl1pPr>
          </a:lstStyle>
          <a:p>
            <a:pPr>
              <a:defRPr/>
            </a:pPr>
            <a:endParaRPr lang="pl-PL"/>
          </a:p>
        </p:txBody>
      </p:sp>
    </p:spTree>
  </p:cSld>
  <p:clrMapOvr>
    <a:overrideClrMapping bg1="lt1" tx1="dk1" bg2="lt2" tx2="dk2" accent1="accent1" accent2="accent2" accent3="accent3" accent4="accent4" accent5="accent5" accent6="accent6" hlink="hlink" folHlink="folHlink"/>
  </p:clrMapOvr>
  <p:transition spd="med">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ymbol zastępczy tytułu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l-PL" smtClean="0"/>
              <a:t>Kliknij, aby edytować styl</a:t>
            </a:r>
            <a:endParaRPr lang="en-US" smtClean="0"/>
          </a:p>
        </p:txBody>
      </p:sp>
      <p:sp>
        <p:nvSpPr>
          <p:cNvPr id="1027" name="Symbol zastępczy tekstu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smtClean="0"/>
          </a:p>
        </p:txBody>
      </p:sp>
      <p:sp>
        <p:nvSpPr>
          <p:cNvPr id="14" name="Symbol zastępczy daty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7AF89D34-D0D7-42DC-902D-48BE4663E464}" type="datetimeFigureOut">
              <a:rPr lang="pl-PL"/>
              <a:pPr>
                <a:defRPr/>
              </a:pPr>
              <a:t>2014-11-16</a:t>
            </a:fld>
            <a:endParaRPr lang="pl-PL"/>
          </a:p>
        </p:txBody>
      </p:sp>
      <p:sp>
        <p:nvSpPr>
          <p:cNvPr id="3" name="Symbol zastępczy stopki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pl-PL"/>
          </a:p>
        </p:txBody>
      </p:sp>
      <p:sp>
        <p:nvSpPr>
          <p:cNvPr id="7" name="Prostokąt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Prostokąt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Prostokąt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ymbol zastępczy numeru slajdu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a:solidFill>
                  <a:srgbClr val="FFFFFF"/>
                </a:solidFill>
                <a:latin typeface="+mn-lt"/>
                <a:cs typeface="+mn-cs"/>
              </a:defRPr>
            </a:lvl1pPr>
          </a:lstStyle>
          <a:p>
            <a:pPr>
              <a:defRPr/>
            </a:pPr>
            <a:fld id="{7AA86B61-5BD9-4378-AAF1-2C40655FA010}" type="slidenum">
              <a:rPr lang="pl-PL"/>
              <a:pPr>
                <a:defRPr/>
              </a:pPr>
              <a:t>‹#›</a:t>
            </a:fld>
            <a:endParaRPr lang="pl-PL"/>
          </a:p>
        </p:txBody>
      </p:sp>
    </p:spTree>
  </p:cSld>
  <p:clrMap bg1="lt1" tx1="dk1" bg2="lt2" tx2="dk2" accent1="accent1" accent2="accent2" accent3="accent3" accent4="accent4" accent5="accent5" accent6="accent6" hlink="hlink" folHlink="folHlink"/>
  <p:sldLayoutIdLst>
    <p:sldLayoutId id="2147483725" r:id="rId1"/>
    <p:sldLayoutId id="2147483721" r:id="rId2"/>
    <p:sldLayoutId id="2147483726" r:id="rId3"/>
    <p:sldLayoutId id="2147483727" r:id="rId4"/>
    <p:sldLayoutId id="2147483728" r:id="rId5"/>
    <p:sldLayoutId id="2147483722" r:id="rId6"/>
    <p:sldLayoutId id="2147483729" r:id="rId7"/>
    <p:sldLayoutId id="2147483723" r:id="rId8"/>
    <p:sldLayoutId id="2147483730" r:id="rId9"/>
    <p:sldLayoutId id="2147483724" r:id="rId10"/>
    <p:sldLayoutId id="2147483731" r:id="rId11"/>
  </p:sldLayoutIdLst>
  <p:transition spd="med">
    <p:fade thruBlk="1"/>
  </p:transition>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a:defRPr>
      </a:lvl2pPr>
      <a:lvl3pPr algn="l" rtl="0" eaLnBrk="0" fontAlgn="base" hangingPunct="0">
        <a:spcBef>
          <a:spcPct val="0"/>
        </a:spcBef>
        <a:spcAft>
          <a:spcPct val="0"/>
        </a:spcAft>
        <a:defRPr sz="4400">
          <a:solidFill>
            <a:schemeClr val="tx2"/>
          </a:solidFill>
          <a:latin typeface="Tw Cen MT"/>
        </a:defRPr>
      </a:lvl3pPr>
      <a:lvl4pPr algn="l" rtl="0" eaLnBrk="0" fontAlgn="base" hangingPunct="0">
        <a:spcBef>
          <a:spcPct val="0"/>
        </a:spcBef>
        <a:spcAft>
          <a:spcPct val="0"/>
        </a:spcAft>
        <a:defRPr sz="4400">
          <a:solidFill>
            <a:schemeClr val="tx2"/>
          </a:solidFill>
          <a:latin typeface="Tw Cen MT"/>
        </a:defRPr>
      </a:lvl4pPr>
      <a:lvl5pPr algn="l" rtl="0" eaLnBrk="0" fontAlgn="base" hangingPunct="0">
        <a:spcBef>
          <a:spcPct val="0"/>
        </a:spcBef>
        <a:spcAft>
          <a:spcPct val="0"/>
        </a:spcAft>
        <a:defRPr sz="4400">
          <a:solidFill>
            <a:schemeClr val="tx2"/>
          </a:solidFill>
          <a:latin typeface="Tw Cen MT"/>
        </a:defRPr>
      </a:lvl5pPr>
      <a:lvl6pPr marL="457200" algn="l" rtl="0" fontAlgn="base">
        <a:spcBef>
          <a:spcPct val="0"/>
        </a:spcBef>
        <a:spcAft>
          <a:spcPct val="0"/>
        </a:spcAft>
        <a:defRPr sz="4400">
          <a:solidFill>
            <a:schemeClr val="tx2"/>
          </a:solidFill>
          <a:latin typeface="Tw Cen MT"/>
        </a:defRPr>
      </a:lvl6pPr>
      <a:lvl7pPr marL="914400" algn="l" rtl="0" fontAlgn="base">
        <a:spcBef>
          <a:spcPct val="0"/>
        </a:spcBef>
        <a:spcAft>
          <a:spcPct val="0"/>
        </a:spcAft>
        <a:defRPr sz="4400">
          <a:solidFill>
            <a:schemeClr val="tx2"/>
          </a:solidFill>
          <a:latin typeface="Tw Cen MT"/>
        </a:defRPr>
      </a:lvl7pPr>
      <a:lvl8pPr marL="1371600" algn="l" rtl="0" fontAlgn="base">
        <a:spcBef>
          <a:spcPct val="0"/>
        </a:spcBef>
        <a:spcAft>
          <a:spcPct val="0"/>
        </a:spcAft>
        <a:defRPr sz="4400">
          <a:solidFill>
            <a:schemeClr val="tx2"/>
          </a:solidFill>
          <a:latin typeface="Tw Cen MT"/>
        </a:defRPr>
      </a:lvl8pPr>
      <a:lvl9pPr marL="1828800" algn="l" rtl="0" fontAlgn="base">
        <a:spcBef>
          <a:spcPct val="0"/>
        </a:spcBef>
        <a:spcAft>
          <a:spcPct val="0"/>
        </a:spcAft>
        <a:defRPr sz="4400">
          <a:solidFill>
            <a:schemeClr val="tx2"/>
          </a:solidFill>
          <a:latin typeface="Tw Cen MT"/>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803400"/>
          </a:xfrm>
        </p:spPr>
        <p:txBody>
          <a:bodyPr>
            <a:normAutofit fontScale="90000"/>
          </a:bodyPr>
          <a:lstStyle/>
          <a:p>
            <a:pPr eaLnBrk="1" fontAlgn="auto" hangingPunct="1">
              <a:spcAft>
                <a:spcPts val="0"/>
              </a:spcAft>
              <a:defRPr/>
            </a:pPr>
            <a:r>
              <a:rPr lang="pl-PL" dirty="0" err="1" smtClean="0"/>
              <a:t>Structurer</a:t>
            </a:r>
            <a:r>
              <a:rPr lang="pl-PL" dirty="0" smtClean="0"/>
              <a:t> </a:t>
            </a:r>
            <a:r>
              <a:rPr lang="pl-PL" dirty="0" err="1" smtClean="0"/>
              <a:t>sa</a:t>
            </a:r>
            <a:r>
              <a:rPr lang="pl-PL" dirty="0" smtClean="0"/>
              <a:t> </a:t>
            </a:r>
            <a:r>
              <a:rPr lang="pl-PL" dirty="0" err="1" smtClean="0"/>
              <a:t>phrase</a:t>
            </a:r>
            <a:r>
              <a:rPr lang="pl-PL" dirty="0" smtClean="0"/>
              <a:t>, </a:t>
            </a:r>
            <a:r>
              <a:rPr lang="pl-PL" dirty="0" err="1" smtClean="0"/>
              <a:t>sructures</a:t>
            </a:r>
            <a:r>
              <a:rPr lang="pl-PL" dirty="0" smtClean="0"/>
              <a:t> </a:t>
            </a:r>
            <a:r>
              <a:rPr lang="pl-PL" dirty="0" err="1" smtClean="0"/>
              <a:t>sa</a:t>
            </a:r>
            <a:r>
              <a:rPr lang="pl-PL" dirty="0" smtClean="0"/>
              <a:t> </a:t>
            </a:r>
            <a:r>
              <a:rPr lang="pl-PL" dirty="0" err="1" smtClean="0"/>
              <a:t>pensée</a:t>
            </a:r>
            <a:r>
              <a:rPr lang="pl-PL" dirty="0" smtClean="0"/>
              <a:t>- </a:t>
            </a:r>
            <a:r>
              <a:rPr lang="pl-PL" dirty="0" err="1"/>
              <a:t>étude</a:t>
            </a:r>
            <a:r>
              <a:rPr lang="pl-PL" dirty="0"/>
              <a:t> des </a:t>
            </a:r>
            <a:r>
              <a:rPr lang="pl-PL" dirty="0" err="1"/>
              <a:t>articulateurs</a:t>
            </a:r>
            <a:r>
              <a:rPr lang="pl-PL" dirty="0"/>
              <a:t> </a:t>
            </a:r>
            <a:r>
              <a:rPr lang="pl-PL" dirty="0" err="1"/>
              <a:t>logiques</a:t>
            </a:r>
            <a:r>
              <a:rPr lang="pl-PL" dirty="0"/>
              <a:t> en </a:t>
            </a:r>
            <a:r>
              <a:rPr lang="pl-PL" dirty="0" err="1" smtClean="0"/>
              <a:t>français</a:t>
            </a:r>
            <a:r>
              <a:rPr lang="pl-PL" dirty="0" smtClean="0"/>
              <a:t> (</a:t>
            </a:r>
            <a:r>
              <a:rPr lang="pl-PL" dirty="0" err="1" smtClean="0"/>
              <a:t>cours</a:t>
            </a:r>
            <a:r>
              <a:rPr lang="pl-PL" dirty="0" smtClean="0"/>
              <a:t> </a:t>
            </a:r>
            <a:r>
              <a:rPr lang="pl-PL" dirty="0" err="1" smtClean="0"/>
              <a:t>pratique</a:t>
            </a:r>
            <a:r>
              <a:rPr lang="pl-PL" dirty="0" smtClean="0"/>
              <a:t>)</a:t>
            </a:r>
            <a:endParaRPr lang="pl-PL" dirty="0"/>
          </a:p>
        </p:txBody>
      </p:sp>
      <p:sp>
        <p:nvSpPr>
          <p:cNvPr id="3" name="Podtytuł 2"/>
          <p:cNvSpPr>
            <a:spLocks noGrp="1"/>
          </p:cNvSpPr>
          <p:nvPr>
            <p:ph type="subTitle" idx="1"/>
          </p:nvPr>
        </p:nvSpPr>
        <p:spPr>
          <a:xfrm>
            <a:off x="2362200" y="6049963"/>
            <a:ext cx="6705600" cy="685800"/>
          </a:xfrm>
        </p:spPr>
        <p:txBody>
          <a:bodyPr>
            <a:normAutofit fontScale="92500"/>
          </a:bodyPr>
          <a:lstStyle/>
          <a:p>
            <a:pPr eaLnBrk="1" fontAlgn="auto" hangingPunct="1">
              <a:spcAft>
                <a:spcPts val="0"/>
              </a:spcAft>
              <a:buFont typeface="Wingdings"/>
              <a:buNone/>
              <a:defRPr/>
            </a:pPr>
            <a:r>
              <a:rPr lang="pl-PL" dirty="0" smtClean="0"/>
              <a:t>Dominika </a:t>
            </a:r>
            <a:r>
              <a:rPr lang="pl-PL" dirty="0" err="1" smtClean="0"/>
              <a:t>Topa-Bryniarska</a:t>
            </a:r>
            <a:r>
              <a:rPr lang="pl-PL" dirty="0" smtClean="0"/>
              <a:t> </a:t>
            </a:r>
            <a:r>
              <a:rPr lang="pl-PL" dirty="0" err="1" smtClean="0"/>
              <a:t>Université</a:t>
            </a:r>
            <a:r>
              <a:rPr lang="pl-PL" dirty="0" smtClean="0"/>
              <a:t> de </a:t>
            </a:r>
            <a:r>
              <a:rPr lang="pl-PL" dirty="0" err="1" smtClean="0"/>
              <a:t>Silésie</a:t>
            </a:r>
            <a:endParaRPr lang="pl-PL" dirty="0"/>
          </a:p>
        </p:txBody>
      </p:sp>
    </p:spTree>
  </p:cSld>
  <p:clrMapOvr>
    <a:masterClrMapping/>
  </p:clrMapOvr>
  <p:transition spd="med">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ytuł 1"/>
          <p:cNvSpPr>
            <a:spLocks noGrp="1"/>
          </p:cNvSpPr>
          <p:nvPr>
            <p:ph type="title"/>
          </p:nvPr>
        </p:nvSpPr>
        <p:spPr>
          <a:xfrm>
            <a:off x="612775" y="228600"/>
            <a:ext cx="8153400" cy="990600"/>
          </a:xfrm>
        </p:spPr>
        <p:txBody>
          <a:bodyPr/>
          <a:lstStyle/>
          <a:p>
            <a:pPr eaLnBrk="1" hangingPunct="1"/>
            <a:r>
              <a:rPr lang="pl-PL" u="sng" dirty="0" err="1" smtClean="0"/>
              <a:t>Saviez-vous</a:t>
            </a:r>
            <a:r>
              <a:rPr lang="pl-PL" u="sng" dirty="0" smtClean="0"/>
              <a:t> </a:t>
            </a:r>
            <a:r>
              <a:rPr lang="pl-PL" u="sng" dirty="0" err="1" smtClean="0"/>
              <a:t>que</a:t>
            </a:r>
            <a:r>
              <a:rPr lang="pl-PL" u="sng" dirty="0" smtClean="0"/>
              <a:t>…?</a:t>
            </a:r>
          </a:p>
        </p:txBody>
      </p:sp>
      <p:sp>
        <p:nvSpPr>
          <p:cNvPr id="3" name="Symbol zastępczy zawartości 2"/>
          <p:cNvSpPr>
            <a:spLocks noGrp="1"/>
          </p:cNvSpPr>
          <p:nvPr>
            <p:ph sz="quarter" idx="1"/>
          </p:nvPr>
        </p:nvSpPr>
        <p:spPr>
          <a:xfrm>
            <a:off x="612775" y="1600200"/>
            <a:ext cx="8153400" cy="4495800"/>
          </a:xfrm>
        </p:spPr>
        <p:txBody>
          <a:bodyPr anchor="ctr"/>
          <a:lstStyle/>
          <a:p>
            <a:pPr eaLnBrk="1" hangingPunct="1"/>
            <a:r>
              <a:rPr lang="pl-PL" i="1" smtClean="0"/>
              <a:t>Du moins, tout au moins, à tout le moins</a:t>
            </a:r>
            <a:r>
              <a:rPr lang="pl-PL" smtClean="0"/>
              <a:t>:</a:t>
            </a:r>
          </a:p>
          <a:p>
            <a:pPr eaLnBrk="1" hangingPunct="1">
              <a:buFont typeface="Wingdings" pitchFamily="2" charset="2"/>
              <a:buNone/>
            </a:pPr>
            <a:r>
              <a:rPr lang="pl-PL" smtClean="0">
                <a:latin typeface="Calibri" pitchFamily="34" charset="0"/>
              </a:rPr>
              <a:t>	</a:t>
            </a:r>
            <a:r>
              <a:rPr lang="pl-PL" i="1" smtClean="0"/>
              <a:t>Il doit présenter ses excuses à Simone, </a:t>
            </a:r>
            <a:r>
              <a:rPr lang="pl-PL" b="1" i="1" smtClean="0"/>
              <a:t>du moins/tout au moins/à tout le moins </a:t>
            </a:r>
            <a:r>
              <a:rPr lang="pl-PL" i="1" smtClean="0"/>
              <a:t>de lui faire comprendre qu’il regrette ce qui s’est passé.</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ytuł 1"/>
          <p:cNvSpPr>
            <a:spLocks noGrp="1"/>
          </p:cNvSpPr>
          <p:nvPr>
            <p:ph type="title"/>
          </p:nvPr>
        </p:nvSpPr>
        <p:spPr>
          <a:xfrm>
            <a:off x="612775" y="228600"/>
            <a:ext cx="8153400" cy="990600"/>
          </a:xfrm>
        </p:spPr>
        <p:txBody>
          <a:bodyPr/>
          <a:lstStyle/>
          <a:p>
            <a:pPr eaLnBrk="1" hangingPunct="1"/>
            <a:r>
              <a:rPr lang="pl-PL" u="sng" dirty="0" err="1" smtClean="0"/>
              <a:t>Saviez-vous</a:t>
            </a:r>
            <a:r>
              <a:rPr lang="pl-PL" u="sng" dirty="0" smtClean="0"/>
              <a:t> </a:t>
            </a:r>
            <a:r>
              <a:rPr lang="pl-PL" u="sng" dirty="0" err="1" smtClean="0"/>
              <a:t>que</a:t>
            </a:r>
            <a:r>
              <a:rPr lang="pl-PL" u="sng" dirty="0" smtClean="0"/>
              <a:t>…?</a:t>
            </a:r>
          </a:p>
        </p:txBody>
      </p:sp>
      <p:sp>
        <p:nvSpPr>
          <p:cNvPr id="3" name="Symbol zastępczy zawartości 2"/>
          <p:cNvSpPr>
            <a:spLocks noGrp="1"/>
          </p:cNvSpPr>
          <p:nvPr>
            <p:ph sz="quarter" idx="1"/>
          </p:nvPr>
        </p:nvSpPr>
        <p:spPr>
          <a:xfrm>
            <a:off x="457200" y="1600200"/>
            <a:ext cx="8229600" cy="4997450"/>
          </a:xfrm>
        </p:spPr>
        <p:txBody>
          <a:bodyPr anchor="ctr">
            <a:normAutofit fontScale="70000" lnSpcReduction="20000"/>
          </a:bodyPr>
          <a:lstStyle/>
          <a:p>
            <a:pPr marL="320040" indent="-320040" eaLnBrk="1" fontAlgn="auto" hangingPunct="1">
              <a:spcAft>
                <a:spcPts val="0"/>
              </a:spcAft>
              <a:buFont typeface="Wingdings"/>
              <a:buChar char=""/>
              <a:defRPr/>
            </a:pPr>
            <a:r>
              <a:rPr lang="pl-PL" sz="3600" dirty="0" err="1" smtClean="0"/>
              <a:t>L’emploi</a:t>
            </a:r>
            <a:r>
              <a:rPr lang="pl-PL" sz="3600" dirty="0" smtClean="0"/>
              <a:t> de </a:t>
            </a:r>
            <a:r>
              <a:rPr lang="pl-PL" sz="3600" dirty="0" err="1" smtClean="0"/>
              <a:t>l’adverbe</a:t>
            </a:r>
            <a:r>
              <a:rPr lang="pl-PL" sz="3600" dirty="0" smtClean="0"/>
              <a:t> </a:t>
            </a:r>
            <a:r>
              <a:rPr lang="pl-PL" sz="3600" i="1" dirty="0" err="1" smtClean="0"/>
              <a:t>finalement</a:t>
            </a:r>
            <a:r>
              <a:rPr lang="pl-PL" sz="3600" dirty="0" smtClean="0"/>
              <a:t> en </a:t>
            </a:r>
            <a:r>
              <a:rPr lang="pl-PL" sz="3600" dirty="0" err="1" smtClean="0"/>
              <a:t>français</a:t>
            </a:r>
            <a:r>
              <a:rPr lang="pl-PL" sz="3600" dirty="0" smtClean="0"/>
              <a:t> </a:t>
            </a:r>
            <a:r>
              <a:rPr lang="pl-PL" sz="3600" dirty="0" err="1" smtClean="0"/>
              <a:t>moderne</a:t>
            </a:r>
            <a:r>
              <a:rPr lang="pl-PL" sz="3600" dirty="0" smtClean="0"/>
              <a:t> a</a:t>
            </a:r>
            <a:r>
              <a:rPr lang="fr-FR" sz="3600" dirty="0" smtClean="0"/>
              <a:t> une certaine nuance </a:t>
            </a:r>
            <a:r>
              <a:rPr lang="fr-FR" sz="3600" b="1" dirty="0" smtClean="0"/>
              <a:t>de sens négative</a:t>
            </a:r>
            <a:r>
              <a:rPr lang="pl-PL" sz="3600" dirty="0" smtClean="0"/>
              <a:t>?</a:t>
            </a:r>
          </a:p>
          <a:p>
            <a:pPr marL="320040" indent="-320040" eaLnBrk="1" fontAlgn="auto" hangingPunct="1">
              <a:spcAft>
                <a:spcPts val="0"/>
              </a:spcAft>
              <a:buFont typeface="Wingdings"/>
              <a:buChar char=""/>
              <a:defRPr/>
            </a:pPr>
            <a:r>
              <a:rPr lang="fr-FR" sz="3600" dirty="0" smtClean="0"/>
              <a:t> Il exprime non seulement l’idée d’aboutissement chronologique d’un processus, mais aussi — et surtout — l’idée que le résultat du processus s’est avéré être quelque peu </a:t>
            </a:r>
            <a:r>
              <a:rPr lang="fr-FR" sz="3600" b="1" dirty="0" smtClean="0"/>
              <a:t>contraire à ce qu’on attendait</a:t>
            </a:r>
            <a:r>
              <a:rPr lang="fr-FR" sz="3600" dirty="0" smtClean="0"/>
              <a:t>. </a:t>
            </a:r>
            <a:endParaRPr lang="pl-PL" sz="3600" dirty="0" smtClean="0"/>
          </a:p>
          <a:p>
            <a:pPr marL="320040" indent="-320040" eaLnBrk="1" fontAlgn="auto" hangingPunct="1">
              <a:spcAft>
                <a:spcPts val="0"/>
              </a:spcAft>
              <a:buFont typeface="Wingdings"/>
              <a:buChar char=""/>
              <a:defRPr/>
            </a:pPr>
            <a:r>
              <a:rPr lang="fr-FR" sz="3600" dirty="0" smtClean="0"/>
              <a:t>Le problème fondamental est qu’il y a, en français, deux adverbes exprimant l’idée de finalité et partageant la même racine : </a:t>
            </a:r>
            <a:r>
              <a:rPr lang="fr-FR" sz="3600" i="1" dirty="0" smtClean="0"/>
              <a:t>finalement </a:t>
            </a:r>
            <a:r>
              <a:rPr lang="fr-FR" sz="3600" dirty="0" smtClean="0"/>
              <a:t>et</a:t>
            </a:r>
            <a:r>
              <a:rPr lang="fr-FR" sz="3600" i="1" dirty="0" smtClean="0"/>
              <a:t> enfin</a:t>
            </a:r>
            <a:r>
              <a:rPr lang="fr-FR" sz="3600" dirty="0" smtClean="0"/>
              <a:t>. Mais ces deux adverbes présentent, en français moderne, des différences de sens et d’emploi qu’on ne peut ignorer.</a:t>
            </a:r>
          </a:p>
          <a:p>
            <a:pPr marL="320040" indent="-320040" eaLnBrk="1" fontAlgn="auto" hangingPunct="1">
              <a:spcAft>
                <a:spcPts val="0"/>
              </a:spcAft>
              <a:buFont typeface="Wingdings"/>
              <a:buChar char=""/>
              <a:defRPr/>
            </a:pPr>
            <a:endParaRPr lang="pl-PL"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ytuł 1"/>
          <p:cNvSpPr>
            <a:spLocks noGrp="1"/>
          </p:cNvSpPr>
          <p:nvPr>
            <p:ph type="title"/>
          </p:nvPr>
        </p:nvSpPr>
        <p:spPr>
          <a:xfrm>
            <a:off x="612775" y="228600"/>
            <a:ext cx="8153400" cy="990600"/>
          </a:xfrm>
        </p:spPr>
        <p:txBody>
          <a:bodyPr/>
          <a:lstStyle/>
          <a:p>
            <a:pPr eaLnBrk="1" hangingPunct="1"/>
            <a:endParaRPr lang="pl-PL" smtClean="0"/>
          </a:p>
        </p:txBody>
      </p:sp>
      <p:sp>
        <p:nvSpPr>
          <p:cNvPr id="3" name="Symbol zastępczy zawartości 2"/>
          <p:cNvSpPr>
            <a:spLocks noGrp="1"/>
          </p:cNvSpPr>
          <p:nvPr>
            <p:ph sz="quarter" idx="1"/>
          </p:nvPr>
        </p:nvSpPr>
        <p:spPr>
          <a:xfrm>
            <a:off x="612775" y="1600200"/>
            <a:ext cx="8153400" cy="4495800"/>
          </a:xfrm>
        </p:spPr>
        <p:txBody>
          <a:bodyPr>
            <a:normAutofit fontScale="92500"/>
          </a:bodyPr>
          <a:lstStyle/>
          <a:p>
            <a:pPr marL="320040" indent="-320040" eaLnBrk="1" fontAlgn="auto" hangingPunct="1">
              <a:spcAft>
                <a:spcPts val="0"/>
              </a:spcAft>
              <a:buFont typeface="Wingdings"/>
              <a:buChar char=""/>
              <a:defRPr/>
            </a:pPr>
            <a:r>
              <a:rPr lang="fr-FR" dirty="0" smtClean="0"/>
              <a:t>Pour illustrer ces différences, je donne souvent l’exemple authentique d’une phrase prononcée par m</a:t>
            </a:r>
            <a:r>
              <a:rPr lang="pl-PL" dirty="0" smtClean="0"/>
              <a:t>on amie</a:t>
            </a:r>
            <a:r>
              <a:rPr lang="fr-FR" dirty="0" smtClean="0"/>
              <a:t> anglophone lorsqu’elle a rencontré pour la première fois ses beaux-parents (français) après avoir entendu parler d’eux et correspondu avec eux pendant une période de plusieurs mois. Je ne me souviens plus de la phrase exacte, mais c’était quelque chose du genre :</a:t>
            </a:r>
          </a:p>
          <a:p>
            <a:pPr marL="320040" indent="-320040" eaLnBrk="1" fontAlgn="auto" hangingPunct="1">
              <a:spcAft>
                <a:spcPts val="0"/>
              </a:spcAft>
              <a:buFont typeface="Wingdings"/>
              <a:buChar char=""/>
              <a:defRPr/>
            </a:pPr>
            <a:r>
              <a:rPr lang="fr-FR" dirty="0" smtClean="0">
                <a:solidFill>
                  <a:srgbClr val="FF0000"/>
                </a:solidFill>
              </a:rPr>
              <a:t>Eh bien, je suis contente de vous rencontrer *</a:t>
            </a:r>
            <a:r>
              <a:rPr lang="fr-FR" b="1" dirty="0" smtClean="0">
                <a:solidFill>
                  <a:srgbClr val="FF0000"/>
                </a:solidFill>
              </a:rPr>
              <a:t>finalement</a:t>
            </a:r>
            <a:r>
              <a:rPr lang="fr-FR" dirty="0" smtClean="0"/>
              <a:t>.</a:t>
            </a:r>
            <a:endParaRPr lang="pl-PL" dirty="0"/>
          </a:p>
        </p:txBody>
      </p:sp>
    </p:spTree>
  </p:cSld>
  <p:clrMapOvr>
    <a:masterClrMapping/>
  </p:clrMapOvr>
  <p:transition spd="med">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ytuł 1"/>
          <p:cNvSpPr>
            <a:spLocks noGrp="1"/>
          </p:cNvSpPr>
          <p:nvPr>
            <p:ph type="title"/>
          </p:nvPr>
        </p:nvSpPr>
        <p:spPr>
          <a:xfrm>
            <a:off x="612775" y="228600"/>
            <a:ext cx="8153400" cy="990600"/>
          </a:xfrm>
        </p:spPr>
        <p:txBody>
          <a:bodyPr/>
          <a:lstStyle/>
          <a:p>
            <a:pPr eaLnBrk="1" hangingPunct="1"/>
            <a:endParaRPr lang="pl-PL" smtClean="0"/>
          </a:p>
        </p:txBody>
      </p:sp>
      <p:sp>
        <p:nvSpPr>
          <p:cNvPr id="3" name="Symbol zastępczy zawartości 2"/>
          <p:cNvSpPr>
            <a:spLocks noGrp="1"/>
          </p:cNvSpPr>
          <p:nvPr>
            <p:ph sz="quarter" idx="1"/>
          </p:nvPr>
        </p:nvSpPr>
        <p:spPr>
          <a:xfrm>
            <a:off x="612775" y="1600200"/>
            <a:ext cx="8153400" cy="4495800"/>
          </a:xfrm>
        </p:spPr>
        <p:txBody>
          <a:bodyPr anchor="ctr"/>
          <a:lstStyle/>
          <a:p>
            <a:pPr eaLnBrk="1" hangingPunct="1"/>
            <a:r>
              <a:rPr lang="fr-FR" i="1" dirty="0" smtClean="0"/>
              <a:t>Je suis contente de vous avoir </a:t>
            </a:r>
            <a:r>
              <a:rPr lang="fr-FR" b="1" i="1" dirty="0" smtClean="0"/>
              <a:t>enfin</a:t>
            </a:r>
            <a:r>
              <a:rPr lang="fr-FR" i="1" dirty="0" smtClean="0"/>
              <a:t> rencontrés</a:t>
            </a:r>
            <a:r>
              <a:rPr lang="pl-PL" i="1" dirty="0" smtClean="0"/>
              <a:t>.</a:t>
            </a:r>
          </a:p>
          <a:p>
            <a:pPr eaLnBrk="1" hangingPunct="1"/>
            <a:r>
              <a:rPr lang="fr-FR" dirty="0" smtClean="0"/>
              <a:t>Plus généralement, cependant, le principal problème posé par </a:t>
            </a:r>
            <a:r>
              <a:rPr lang="fr-FR" i="1" dirty="0" smtClean="0"/>
              <a:t>finalement</a:t>
            </a:r>
            <a:r>
              <a:rPr lang="fr-FR" dirty="0" smtClean="0"/>
              <a:t> en français moderne est lié à un contexte beaucoup plus terre-à-terre, qui est celui des adverbes utilisés quand on veut faire une </a:t>
            </a:r>
            <a:r>
              <a:rPr lang="fr-FR" b="1" dirty="0" smtClean="0"/>
              <a:t>énumération</a:t>
            </a:r>
            <a:r>
              <a:rPr lang="pl-PL" b="1" dirty="0" smtClean="0"/>
              <a:t>.</a:t>
            </a:r>
            <a:endParaRPr lang="pl-PL" i="1" dirty="0" smtClean="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ytuł 1"/>
          <p:cNvSpPr>
            <a:spLocks noGrp="1"/>
          </p:cNvSpPr>
          <p:nvPr>
            <p:ph type="title"/>
          </p:nvPr>
        </p:nvSpPr>
        <p:spPr>
          <a:xfrm>
            <a:off x="612775" y="228600"/>
            <a:ext cx="8153400" cy="990600"/>
          </a:xfrm>
        </p:spPr>
        <p:txBody>
          <a:bodyPr/>
          <a:lstStyle/>
          <a:p>
            <a:pPr eaLnBrk="1" hangingPunct="1"/>
            <a:endParaRPr lang="pl-PL" smtClean="0"/>
          </a:p>
        </p:txBody>
      </p:sp>
      <p:sp>
        <p:nvSpPr>
          <p:cNvPr id="3" name="Symbol zastępczy zawartości 2"/>
          <p:cNvSpPr>
            <a:spLocks noGrp="1"/>
          </p:cNvSpPr>
          <p:nvPr>
            <p:ph sz="quarter" idx="1"/>
          </p:nvPr>
        </p:nvSpPr>
        <p:spPr>
          <a:xfrm>
            <a:off x="612775" y="1600200"/>
            <a:ext cx="8153400" cy="4495800"/>
          </a:xfrm>
        </p:spPr>
        <p:txBody>
          <a:bodyPr anchor="ctr"/>
          <a:lstStyle/>
          <a:p>
            <a:pPr eaLnBrk="1" hangingPunct="1"/>
            <a:r>
              <a:rPr lang="fr-FR" smtClean="0"/>
              <a:t>Qu’en est-il en français ? Il existe également deux façons d’énumérer. La première, comme l’anglais, utilise les adjectifs ordinaux sous forme adverbiale :</a:t>
            </a:r>
          </a:p>
          <a:p>
            <a:pPr eaLnBrk="1" hangingPunct="1"/>
            <a:r>
              <a:rPr lang="fr-FR" b="1" i="1" smtClean="0"/>
              <a:t>Premièrement</a:t>
            </a:r>
            <a:r>
              <a:rPr lang="fr-FR" i="1" smtClean="0"/>
              <a:t>, couper en dés trois pommes de terre. </a:t>
            </a:r>
            <a:r>
              <a:rPr lang="fr-FR" b="1" i="1" smtClean="0"/>
              <a:t>Deuxièmement</a:t>
            </a:r>
            <a:r>
              <a:rPr lang="fr-FR" i="1" smtClean="0"/>
              <a:t>, ajouter le bouillon. </a:t>
            </a:r>
            <a:r>
              <a:rPr lang="fr-FR" b="1" i="1" smtClean="0"/>
              <a:t>Dernièrement</a:t>
            </a:r>
            <a:r>
              <a:rPr lang="fr-FR" i="1" smtClean="0"/>
              <a:t>, faire mijoter pendant une demi-heure</a:t>
            </a:r>
            <a:r>
              <a:rPr lang="pl-PL" i="1" smtClean="0"/>
              <a:t>.</a:t>
            </a:r>
            <a:endParaRPr lang="fr-FR" i="1" smtClean="0"/>
          </a:p>
          <a:p>
            <a:pPr eaLnBrk="1" hangingPunct="1"/>
            <a:endParaRPr lang="pl-PL" smtClean="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ytuł 1"/>
          <p:cNvSpPr>
            <a:spLocks noGrp="1"/>
          </p:cNvSpPr>
          <p:nvPr>
            <p:ph type="title"/>
          </p:nvPr>
        </p:nvSpPr>
        <p:spPr>
          <a:xfrm>
            <a:off x="612775" y="228600"/>
            <a:ext cx="8153400" cy="990600"/>
          </a:xfrm>
        </p:spPr>
        <p:txBody>
          <a:bodyPr/>
          <a:lstStyle/>
          <a:p>
            <a:pPr eaLnBrk="1" hangingPunct="1"/>
            <a:endParaRPr lang="pl-PL" smtClean="0"/>
          </a:p>
        </p:txBody>
      </p:sp>
      <p:sp>
        <p:nvSpPr>
          <p:cNvPr id="3" name="Symbol zastępczy zawartości 2"/>
          <p:cNvSpPr>
            <a:spLocks noGrp="1"/>
          </p:cNvSpPr>
          <p:nvPr>
            <p:ph sz="quarter" idx="1"/>
          </p:nvPr>
        </p:nvSpPr>
        <p:spPr>
          <a:xfrm>
            <a:off x="457200" y="1600200"/>
            <a:ext cx="8229600" cy="4924425"/>
          </a:xfrm>
        </p:spPr>
        <p:txBody>
          <a:bodyPr anchor="ctr">
            <a:normAutofit fontScale="47500" lnSpcReduction="20000"/>
          </a:bodyPr>
          <a:lstStyle/>
          <a:p>
            <a:pPr marL="320040" indent="-320040" eaLnBrk="1" fontAlgn="auto" hangingPunct="1">
              <a:spcAft>
                <a:spcPts val="0"/>
              </a:spcAft>
              <a:buFont typeface="Wingdings"/>
              <a:buChar char=""/>
              <a:defRPr/>
            </a:pPr>
            <a:r>
              <a:rPr lang="fr-FR" sz="5800" dirty="0" smtClean="0"/>
              <a:t>Mais on peut aussi énumérer sans numérotation, en commençant par </a:t>
            </a:r>
            <a:r>
              <a:rPr lang="fr-FR" sz="5800" i="1" dirty="0" smtClean="0"/>
              <a:t>d’abord</a:t>
            </a:r>
            <a:r>
              <a:rPr lang="fr-FR" sz="5800" dirty="0" smtClean="0"/>
              <a:t> ou </a:t>
            </a:r>
            <a:r>
              <a:rPr lang="fr-FR" sz="5800" i="1" dirty="0" smtClean="0"/>
              <a:t>tout d’abord </a:t>
            </a:r>
            <a:r>
              <a:rPr lang="fr-FR" sz="5800" dirty="0" smtClean="0"/>
              <a:t>et en continuant avec </a:t>
            </a:r>
            <a:r>
              <a:rPr lang="fr-FR" sz="5800" i="1" dirty="0" smtClean="0"/>
              <a:t>ensuite</a:t>
            </a:r>
            <a:r>
              <a:rPr lang="fr-FR" sz="5800" dirty="0" smtClean="0"/>
              <a:t> et </a:t>
            </a:r>
            <a:r>
              <a:rPr lang="fr-FR" sz="5800" i="1" dirty="0" smtClean="0"/>
              <a:t>puis</a:t>
            </a:r>
            <a:r>
              <a:rPr lang="fr-FR" sz="5800" dirty="0" smtClean="0"/>
              <a:t>. Pour terminer l’énumération, cependant, en français moderne, on n’utilise pas </a:t>
            </a:r>
            <a:r>
              <a:rPr lang="fr-FR" sz="5800" i="1" dirty="0" smtClean="0"/>
              <a:t>finalement</a:t>
            </a:r>
            <a:r>
              <a:rPr lang="fr-FR" sz="5800" dirty="0" smtClean="0"/>
              <a:t> :</a:t>
            </a:r>
          </a:p>
          <a:p>
            <a:pPr marL="320040" indent="-320040" eaLnBrk="1" fontAlgn="auto" hangingPunct="1">
              <a:spcAft>
                <a:spcPts val="0"/>
              </a:spcAft>
              <a:buFont typeface="Wingdings"/>
              <a:buChar char=""/>
              <a:defRPr/>
            </a:pPr>
            <a:r>
              <a:rPr lang="fr-FR" sz="5800" b="1" dirty="0" smtClean="0">
                <a:solidFill>
                  <a:srgbClr val="FF0000"/>
                </a:solidFill>
              </a:rPr>
              <a:t>Tout d’abord</a:t>
            </a:r>
            <a:r>
              <a:rPr lang="fr-FR" sz="5800" dirty="0" smtClean="0">
                <a:solidFill>
                  <a:srgbClr val="FF0000"/>
                </a:solidFill>
              </a:rPr>
              <a:t>, couper en dés trois pommes de terre. </a:t>
            </a:r>
            <a:r>
              <a:rPr lang="fr-FR" sz="5800" b="1" dirty="0" smtClean="0">
                <a:solidFill>
                  <a:srgbClr val="FF0000"/>
                </a:solidFill>
              </a:rPr>
              <a:t>Ensuite</a:t>
            </a:r>
            <a:r>
              <a:rPr lang="fr-FR" sz="5800" dirty="0" smtClean="0">
                <a:solidFill>
                  <a:srgbClr val="FF0000"/>
                </a:solidFill>
              </a:rPr>
              <a:t>, ajouter le bouillon. *</a:t>
            </a:r>
            <a:r>
              <a:rPr lang="fr-FR" sz="5800" b="1" dirty="0" smtClean="0">
                <a:solidFill>
                  <a:srgbClr val="FF0000"/>
                </a:solidFill>
              </a:rPr>
              <a:t>Finalement</a:t>
            </a:r>
            <a:r>
              <a:rPr lang="fr-FR" sz="5800" dirty="0" smtClean="0">
                <a:solidFill>
                  <a:srgbClr val="FF0000"/>
                </a:solidFill>
              </a:rPr>
              <a:t>, faire mijoter pendant une demi-heure.</a:t>
            </a:r>
          </a:p>
          <a:p>
            <a:pPr marL="320040" indent="-320040" eaLnBrk="1" fontAlgn="auto" hangingPunct="1">
              <a:spcAft>
                <a:spcPts val="0"/>
              </a:spcAft>
              <a:buFont typeface="Wingdings"/>
              <a:buChar char=""/>
              <a:defRPr/>
            </a:pPr>
            <a:r>
              <a:rPr lang="fr-FR" sz="5800" dirty="0" smtClean="0"/>
              <a:t>Cet emploi est fautif. L’énumération, qui concerne l’ordre temporel des étapes et n’appelle aucune nuance de sens négative, doit se terminer non pas par </a:t>
            </a:r>
            <a:r>
              <a:rPr lang="fr-FR" sz="5800" i="1" dirty="0" smtClean="0"/>
              <a:t>finalement</a:t>
            </a:r>
            <a:r>
              <a:rPr lang="fr-FR" sz="5800" dirty="0" smtClean="0"/>
              <a:t>, mais par </a:t>
            </a:r>
            <a:r>
              <a:rPr lang="fr-FR" sz="5800" i="1" dirty="0" smtClean="0"/>
              <a:t>enfin</a:t>
            </a:r>
            <a:r>
              <a:rPr lang="fr-FR" sz="5800" dirty="0" smtClean="0"/>
              <a:t> :</a:t>
            </a:r>
          </a:p>
          <a:p>
            <a:pPr marL="320040" indent="-320040" eaLnBrk="1" fontAlgn="auto" hangingPunct="1">
              <a:spcAft>
                <a:spcPts val="0"/>
              </a:spcAft>
              <a:buFont typeface="Wingdings"/>
              <a:buChar char=""/>
              <a:defRPr/>
            </a:pPr>
            <a:endParaRPr lang="pl-PL"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ytuł 1"/>
          <p:cNvSpPr>
            <a:spLocks noGrp="1"/>
          </p:cNvSpPr>
          <p:nvPr>
            <p:ph type="title"/>
          </p:nvPr>
        </p:nvSpPr>
        <p:spPr>
          <a:xfrm>
            <a:off x="612775" y="228600"/>
            <a:ext cx="8153400" cy="990600"/>
          </a:xfrm>
        </p:spPr>
        <p:txBody>
          <a:bodyPr/>
          <a:lstStyle/>
          <a:p>
            <a:pPr eaLnBrk="1" hangingPunct="1"/>
            <a:endParaRPr lang="pl-PL" smtClean="0"/>
          </a:p>
        </p:txBody>
      </p:sp>
      <p:sp>
        <p:nvSpPr>
          <p:cNvPr id="3" name="Symbol zastępczy zawartości 2"/>
          <p:cNvSpPr>
            <a:spLocks noGrp="1"/>
          </p:cNvSpPr>
          <p:nvPr>
            <p:ph sz="quarter" idx="1"/>
          </p:nvPr>
        </p:nvSpPr>
        <p:spPr>
          <a:xfrm>
            <a:off x="612775" y="1600200"/>
            <a:ext cx="8153400" cy="4495800"/>
          </a:xfrm>
        </p:spPr>
        <p:txBody>
          <a:bodyPr anchor="ctr"/>
          <a:lstStyle/>
          <a:p>
            <a:pPr eaLnBrk="1" hangingPunct="1"/>
            <a:r>
              <a:rPr lang="fr-FR" b="1" i="1" smtClean="0"/>
              <a:t>Tout d’abord</a:t>
            </a:r>
            <a:r>
              <a:rPr lang="fr-FR" i="1" smtClean="0"/>
              <a:t>, couper en dés trois pommes de terre. </a:t>
            </a:r>
            <a:r>
              <a:rPr lang="fr-FR" b="1" i="1" smtClean="0"/>
              <a:t>Ensuite</a:t>
            </a:r>
            <a:r>
              <a:rPr lang="fr-FR" i="1" smtClean="0"/>
              <a:t>, ajouter le bouillon. </a:t>
            </a:r>
            <a:r>
              <a:rPr lang="fr-FR" b="1" i="1" smtClean="0"/>
              <a:t>Enfin</a:t>
            </a:r>
            <a:r>
              <a:rPr lang="fr-FR" i="1" smtClean="0"/>
              <a:t>, faire mijoter pendant une demi-heure</a:t>
            </a:r>
            <a:r>
              <a:rPr lang="fr-FR" smtClean="0"/>
              <a:t>.</a:t>
            </a:r>
          </a:p>
          <a:p>
            <a:pPr eaLnBrk="1" hangingPunct="1"/>
            <a:r>
              <a:rPr lang="fr-FR" smtClean="0"/>
              <a:t>Or, au Canada français en particulier, on entend bien trop souvent les locuteurs francophones utiliser </a:t>
            </a:r>
            <a:r>
              <a:rPr lang="fr-FR" i="1" smtClean="0"/>
              <a:t>finalement</a:t>
            </a:r>
            <a:r>
              <a:rPr lang="fr-FR" smtClean="0"/>
              <a:t> dans cette position</a:t>
            </a:r>
            <a:r>
              <a:rPr lang="pl-PL" smtClean="0"/>
              <a:t>.</a:t>
            </a:r>
            <a:endParaRPr lang="fr-FR" smtClean="0"/>
          </a:p>
          <a:p>
            <a:pPr eaLnBrk="1" hangingPunct="1"/>
            <a:endParaRPr lang="pl-PL" smtClean="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ytuł 1"/>
          <p:cNvSpPr>
            <a:spLocks noGrp="1"/>
          </p:cNvSpPr>
          <p:nvPr>
            <p:ph type="title"/>
          </p:nvPr>
        </p:nvSpPr>
        <p:spPr>
          <a:xfrm>
            <a:off x="612775" y="228600"/>
            <a:ext cx="8153400" cy="990600"/>
          </a:xfrm>
        </p:spPr>
        <p:txBody>
          <a:bodyPr/>
          <a:lstStyle/>
          <a:p>
            <a:pPr eaLnBrk="1" hangingPunct="1"/>
            <a:r>
              <a:rPr lang="pl-PL" smtClean="0"/>
              <a:t>A vous:</a:t>
            </a:r>
          </a:p>
        </p:txBody>
      </p:sp>
      <p:sp>
        <p:nvSpPr>
          <p:cNvPr id="3" name="Symbol zastępczy zawartości 2"/>
          <p:cNvSpPr>
            <a:spLocks noGrp="1"/>
          </p:cNvSpPr>
          <p:nvPr>
            <p:ph sz="quarter" idx="1"/>
          </p:nvPr>
        </p:nvSpPr>
        <p:spPr>
          <a:xfrm>
            <a:off x="612775" y="1600200"/>
            <a:ext cx="8153400" cy="4495800"/>
          </a:xfrm>
        </p:spPr>
        <p:txBody>
          <a:bodyPr>
            <a:normAutofit lnSpcReduction="10000"/>
          </a:bodyPr>
          <a:lstStyle/>
          <a:p>
            <a:pPr marL="320040" indent="-320040" eaLnBrk="1" fontAlgn="auto" hangingPunct="1">
              <a:spcAft>
                <a:spcPts val="0"/>
              </a:spcAft>
              <a:buFont typeface="Wingdings"/>
              <a:buChar char=""/>
              <a:defRPr/>
            </a:pPr>
            <a:r>
              <a:rPr lang="fr-FR" dirty="0"/>
              <a:t>La journée est terminée. Quel plaisir de </a:t>
            </a:r>
            <a:r>
              <a:rPr lang="fr-FR" dirty="0" smtClean="0"/>
              <a:t>rentrer</a:t>
            </a:r>
            <a:r>
              <a:rPr lang="pl-PL" dirty="0" smtClean="0"/>
              <a:t>……………………</a:t>
            </a:r>
            <a:r>
              <a:rPr lang="fr-FR" dirty="0" smtClean="0"/>
              <a:t> </a:t>
            </a:r>
            <a:r>
              <a:rPr lang="fr-FR" dirty="0"/>
              <a:t>chez </a:t>
            </a:r>
            <a:r>
              <a:rPr lang="fr-FR" dirty="0" smtClean="0"/>
              <a:t>soi!</a:t>
            </a:r>
            <a:endParaRPr lang="pl-PL" dirty="0" smtClean="0"/>
          </a:p>
          <a:p>
            <a:pPr marL="320040" indent="-320040" eaLnBrk="1" fontAlgn="auto" hangingPunct="1">
              <a:spcAft>
                <a:spcPts val="0"/>
              </a:spcAft>
              <a:buFont typeface="Wingdings"/>
              <a:buChar char=""/>
              <a:defRPr/>
            </a:pPr>
            <a:r>
              <a:rPr lang="fr-FR" dirty="0" smtClean="0"/>
              <a:t>On </a:t>
            </a:r>
            <a:r>
              <a:rPr lang="fr-FR" dirty="0"/>
              <a:t>ne savait pas que choisir </a:t>
            </a:r>
            <a:r>
              <a:rPr lang="fr-FR" dirty="0" smtClean="0"/>
              <a:t>et</a:t>
            </a:r>
            <a:r>
              <a:rPr lang="pl-PL" dirty="0" smtClean="0"/>
              <a:t>………………..</a:t>
            </a:r>
            <a:r>
              <a:rPr lang="fr-FR" dirty="0" smtClean="0"/>
              <a:t> </a:t>
            </a:r>
            <a:r>
              <a:rPr lang="fr-FR" dirty="0"/>
              <a:t>on lui a offert une BD pour son </a:t>
            </a:r>
            <a:r>
              <a:rPr lang="fr-FR" dirty="0" smtClean="0"/>
              <a:t>anniversaire.</a:t>
            </a:r>
            <a:endParaRPr lang="pl-PL" dirty="0" smtClean="0"/>
          </a:p>
          <a:p>
            <a:pPr marL="320040" indent="-320040" eaLnBrk="1" fontAlgn="auto" hangingPunct="1">
              <a:spcAft>
                <a:spcPts val="0"/>
              </a:spcAft>
              <a:buFont typeface="Wingdings"/>
              <a:buChar char=""/>
              <a:defRPr/>
            </a:pPr>
            <a:r>
              <a:rPr lang="fr-FR" dirty="0" smtClean="0"/>
              <a:t>Ils </a:t>
            </a:r>
            <a:r>
              <a:rPr lang="fr-FR" dirty="0"/>
              <a:t>sont restés longtemps fâchés mais ils </a:t>
            </a:r>
            <a:r>
              <a:rPr lang="fr-FR" dirty="0" smtClean="0"/>
              <a:t>se</a:t>
            </a:r>
            <a:r>
              <a:rPr lang="pl-PL" dirty="0" smtClean="0"/>
              <a:t>…………………………</a:t>
            </a:r>
            <a:r>
              <a:rPr lang="fr-FR" dirty="0" smtClean="0"/>
              <a:t> </a:t>
            </a:r>
            <a:r>
              <a:rPr lang="fr-FR" dirty="0"/>
              <a:t>sont </a:t>
            </a:r>
            <a:r>
              <a:rPr lang="fr-FR" dirty="0" smtClean="0"/>
              <a:t>réconciliés.</a:t>
            </a:r>
            <a:endParaRPr lang="pl-PL" dirty="0" smtClean="0"/>
          </a:p>
          <a:p>
            <a:pPr marL="320040" indent="-320040" eaLnBrk="1" fontAlgn="auto" hangingPunct="1">
              <a:spcAft>
                <a:spcPts val="0"/>
              </a:spcAft>
              <a:buFont typeface="Wingdings"/>
              <a:buChar char=""/>
              <a:defRPr/>
            </a:pPr>
            <a:r>
              <a:rPr lang="fr-FR" dirty="0" smtClean="0"/>
              <a:t>Madeleine est</a:t>
            </a:r>
            <a:r>
              <a:rPr lang="pl-PL" dirty="0" smtClean="0"/>
              <a:t>………………</a:t>
            </a:r>
            <a:r>
              <a:rPr lang="fr-FR" dirty="0" smtClean="0"/>
              <a:t> </a:t>
            </a:r>
            <a:r>
              <a:rPr lang="fr-FR" dirty="0"/>
              <a:t>arrivée, va le dire à sa mère. </a:t>
            </a:r>
            <a:endParaRPr lang="pl-PL" dirty="0" smtClean="0"/>
          </a:p>
          <a:p>
            <a:pPr marL="320040" indent="-320040" eaLnBrk="1" fontAlgn="auto" hangingPunct="1">
              <a:spcAft>
                <a:spcPts val="0"/>
              </a:spcAft>
              <a:buFont typeface="Wingdings"/>
              <a:buChar char=""/>
              <a:defRPr/>
            </a:pPr>
            <a:r>
              <a:rPr lang="fr-FR" dirty="0" smtClean="0"/>
              <a:t>Mais</a:t>
            </a:r>
            <a:r>
              <a:rPr lang="pl-PL" dirty="0" smtClean="0"/>
              <a:t>……………………..,</a:t>
            </a:r>
            <a:r>
              <a:rPr lang="fr-FR" dirty="0" smtClean="0"/>
              <a:t> </a:t>
            </a:r>
            <a:r>
              <a:rPr lang="fr-FR" dirty="0"/>
              <a:t>pourquoi pleurez-vous? </a:t>
            </a:r>
            <a:endParaRPr lang="pl-PL" dirty="0"/>
          </a:p>
        </p:txBody>
      </p:sp>
    </p:spTree>
  </p:cSld>
  <p:clrMapOvr>
    <a:masterClrMapping/>
  </p:clrMapOvr>
  <p:transition spd="med">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ytuł 1"/>
          <p:cNvSpPr>
            <a:spLocks noGrp="1"/>
          </p:cNvSpPr>
          <p:nvPr>
            <p:ph type="title"/>
          </p:nvPr>
        </p:nvSpPr>
        <p:spPr>
          <a:xfrm>
            <a:off x="612775" y="228600"/>
            <a:ext cx="8153400" cy="990600"/>
          </a:xfrm>
        </p:spPr>
        <p:txBody>
          <a:bodyPr/>
          <a:lstStyle/>
          <a:p>
            <a:pPr eaLnBrk="1" hangingPunct="1"/>
            <a:endParaRPr lang="pl-PL" smtClean="0"/>
          </a:p>
        </p:txBody>
      </p:sp>
      <p:sp>
        <p:nvSpPr>
          <p:cNvPr id="26627" name="Symbol zastępczy zawartości 2"/>
          <p:cNvSpPr>
            <a:spLocks noGrp="1"/>
          </p:cNvSpPr>
          <p:nvPr>
            <p:ph sz="quarter" idx="1"/>
          </p:nvPr>
        </p:nvSpPr>
        <p:spPr>
          <a:xfrm>
            <a:off x="612775" y="1600200"/>
            <a:ext cx="8153400" cy="4495800"/>
          </a:xfrm>
        </p:spPr>
        <p:txBody>
          <a:bodyPr/>
          <a:lstStyle/>
          <a:p>
            <a:pPr eaLnBrk="1" hangingPunct="1"/>
            <a:r>
              <a:rPr lang="pl-PL" smtClean="0"/>
              <a:t>…………………</a:t>
            </a:r>
            <a:r>
              <a:rPr lang="fr-FR" smtClean="0"/>
              <a:t>, je ne suis pas allée voir ce match de boxe.</a:t>
            </a:r>
            <a:endParaRPr lang="pl-PL" smtClean="0"/>
          </a:p>
          <a:p>
            <a:pPr eaLnBrk="1" hangingPunct="1"/>
            <a:r>
              <a:rPr lang="pl-PL" smtClean="0"/>
              <a:t>……………………..</a:t>
            </a:r>
            <a:r>
              <a:rPr lang="fr-FR" smtClean="0"/>
              <a:t>seuls! J'attendais ce moment depuis longtemps.</a:t>
            </a:r>
            <a:endParaRPr lang="pl-PL" smtClean="0"/>
          </a:p>
          <a:p>
            <a:pPr eaLnBrk="1" hangingPunct="1"/>
            <a:r>
              <a:rPr lang="pl-PL" smtClean="0"/>
              <a:t>……………………………..</a:t>
            </a:r>
            <a:r>
              <a:rPr lang="fr-FR" smtClean="0"/>
              <a:t>qu'avez-vous décidé pour vos prochaines vacances?</a:t>
            </a:r>
            <a:endParaRPr lang="pl-PL" smtClean="0"/>
          </a:p>
          <a:p>
            <a:pPr eaLnBrk="1" hangingPunct="1"/>
            <a:r>
              <a:rPr lang="fr-FR" smtClean="0"/>
              <a:t>Catherine a longtemps réfléchi et</a:t>
            </a:r>
            <a:r>
              <a:rPr lang="pl-PL" smtClean="0"/>
              <a:t>…………………………………….</a:t>
            </a:r>
            <a:r>
              <a:rPr lang="fr-FR" smtClean="0"/>
              <a:t> elle a choisi d'entrer à la faculté de lettres</a:t>
            </a:r>
            <a:r>
              <a:rPr lang="pl-PL" smtClean="0"/>
              <a:t>.</a:t>
            </a:r>
          </a:p>
        </p:txBody>
      </p:sp>
    </p:spTree>
  </p:cSld>
  <p:clrMapOvr>
    <a:masterClrMapping/>
  </p:clrMapOvr>
  <p:transition spd="med">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12775" y="228600"/>
            <a:ext cx="8153400" cy="990600"/>
          </a:xfrm>
        </p:spPr>
        <p:txBody>
          <a:bodyPr>
            <a:normAutofit fontScale="90000"/>
          </a:bodyPr>
          <a:lstStyle/>
          <a:p>
            <a:pPr eaLnBrk="1" fontAlgn="auto" hangingPunct="1">
              <a:spcAft>
                <a:spcPts val="0"/>
              </a:spcAft>
              <a:defRPr/>
            </a:pPr>
            <a:r>
              <a:rPr lang="pl-PL" dirty="0" err="1" smtClean="0"/>
              <a:t>Remarques</a:t>
            </a:r>
            <a:r>
              <a:rPr lang="pl-PL" dirty="0" smtClean="0"/>
              <a:t> </a:t>
            </a:r>
            <a:r>
              <a:rPr lang="pl-PL" dirty="0" err="1" smtClean="0"/>
              <a:t>finales</a:t>
            </a:r>
            <a:r>
              <a:rPr lang="pl-PL" dirty="0" smtClean="0"/>
              <a:t> - </a:t>
            </a:r>
            <a:r>
              <a:rPr lang="pl-PL" dirty="0" err="1" smtClean="0"/>
              <a:t>savez-vous</a:t>
            </a:r>
            <a:endParaRPr lang="pl-PL" dirty="0"/>
          </a:p>
        </p:txBody>
      </p:sp>
      <p:pic>
        <p:nvPicPr>
          <p:cNvPr id="3074" name="Picture 2" descr="C:\Users\Dominika\AppData\Local\Microsoft\Windows\Temporary Internet Files\Content.IE5\28GTALRC\MP900398831[1].jpg"/>
          <p:cNvPicPr>
            <a:picLocks noGrp="1" noChangeAspect="1" noChangeArrowheads="1"/>
          </p:cNvPicPr>
          <p:nvPr>
            <p:ph sz="quarter" idx="1"/>
          </p:nvPr>
        </p:nvPicPr>
        <p:blipFill>
          <a:blip r:embed="rId2" cstate="print"/>
          <a:stretch>
            <a:fillRect/>
          </a:stretch>
        </p:blipFill>
        <p:spPr>
          <a:xfrm>
            <a:off x="1542415" y="1600200"/>
            <a:ext cx="6294120" cy="4495800"/>
          </a:xfrm>
          <a:effectLst>
            <a:softEdge rad="112500"/>
          </a:effectLst>
        </p:spPr>
      </p:pic>
    </p:spTree>
  </p:cSld>
  <p:clrMapOvr>
    <a:masterClrMapping/>
  </p:clrMapOvr>
  <p:transition spd="med">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ytuł 1"/>
          <p:cNvSpPr>
            <a:spLocks noGrp="1"/>
          </p:cNvSpPr>
          <p:nvPr>
            <p:ph type="title"/>
          </p:nvPr>
        </p:nvSpPr>
        <p:spPr>
          <a:xfrm>
            <a:off x="612775" y="228600"/>
            <a:ext cx="8153400" cy="990600"/>
          </a:xfrm>
        </p:spPr>
        <p:txBody>
          <a:bodyPr/>
          <a:lstStyle/>
          <a:p>
            <a:pPr eaLnBrk="1" hangingPunct="1"/>
            <a:r>
              <a:rPr lang="pl-PL" smtClean="0"/>
              <a:t>Plaidoirie pour les articulateurs</a:t>
            </a:r>
          </a:p>
        </p:txBody>
      </p:sp>
      <p:sp>
        <p:nvSpPr>
          <p:cNvPr id="3" name="Symbol zastępczy zawartości 2"/>
          <p:cNvSpPr>
            <a:spLocks noGrp="1"/>
          </p:cNvSpPr>
          <p:nvPr>
            <p:ph sz="quarter" idx="1"/>
          </p:nvPr>
        </p:nvSpPr>
        <p:spPr>
          <a:xfrm>
            <a:off x="612775" y="1600200"/>
            <a:ext cx="8153400" cy="4495800"/>
          </a:xfrm>
        </p:spPr>
        <p:txBody>
          <a:bodyPr anchor="ctr">
            <a:normAutofit fontScale="92500" lnSpcReduction="10000"/>
          </a:bodyPr>
          <a:lstStyle/>
          <a:p>
            <a:pPr marL="320040" indent="-320040" eaLnBrk="1" fontAlgn="auto" hangingPunct="1">
              <a:spcAft>
                <a:spcPts val="0"/>
              </a:spcAft>
              <a:buFont typeface="Wingdings"/>
              <a:buChar char=""/>
              <a:defRPr/>
            </a:pPr>
            <a:r>
              <a:rPr lang="pl-PL" dirty="0" smtClean="0"/>
              <a:t>Si </a:t>
            </a:r>
            <a:r>
              <a:rPr lang="pl-PL" dirty="0" err="1" smtClean="0"/>
              <a:t>l’on</a:t>
            </a:r>
            <a:r>
              <a:rPr lang="pl-PL" dirty="0" smtClean="0"/>
              <a:t> </a:t>
            </a:r>
            <a:r>
              <a:rPr lang="pl-PL" dirty="0" err="1" smtClean="0"/>
              <a:t>cherche</a:t>
            </a:r>
            <a:r>
              <a:rPr lang="pl-PL" dirty="0" smtClean="0"/>
              <a:t> </a:t>
            </a:r>
            <a:r>
              <a:rPr lang="pl-PL" dirty="0" smtClean="0">
                <a:latin typeface="Calibri"/>
              </a:rPr>
              <a:t>à </a:t>
            </a:r>
            <a:r>
              <a:rPr lang="pl-PL" dirty="0" err="1" smtClean="0">
                <a:latin typeface="Calibri"/>
              </a:rPr>
              <a:t>convaincre</a:t>
            </a:r>
            <a:r>
              <a:rPr lang="pl-PL" dirty="0" smtClean="0">
                <a:latin typeface="Calibri"/>
              </a:rPr>
              <a:t> </a:t>
            </a:r>
            <a:r>
              <a:rPr lang="pl-PL" dirty="0" err="1" smtClean="0">
                <a:latin typeface="Calibri"/>
              </a:rPr>
              <a:t>dans</a:t>
            </a:r>
            <a:r>
              <a:rPr lang="pl-PL" dirty="0" smtClean="0">
                <a:latin typeface="Calibri"/>
              </a:rPr>
              <a:t> </a:t>
            </a:r>
            <a:r>
              <a:rPr lang="pl-PL" dirty="0" err="1" smtClean="0">
                <a:latin typeface="Calibri"/>
              </a:rPr>
              <a:t>tout</a:t>
            </a:r>
            <a:r>
              <a:rPr lang="pl-PL" dirty="0" smtClean="0">
                <a:latin typeface="Calibri"/>
              </a:rPr>
              <a:t> </a:t>
            </a:r>
            <a:r>
              <a:rPr lang="pl-PL" dirty="0" err="1" smtClean="0">
                <a:latin typeface="Calibri"/>
              </a:rPr>
              <a:t>acte</a:t>
            </a:r>
            <a:r>
              <a:rPr lang="pl-PL" dirty="0" smtClean="0">
                <a:latin typeface="Calibri"/>
              </a:rPr>
              <a:t> de </a:t>
            </a:r>
            <a:r>
              <a:rPr lang="pl-PL" dirty="0" err="1" smtClean="0">
                <a:latin typeface="Calibri"/>
              </a:rPr>
              <a:t>communication</a:t>
            </a:r>
            <a:r>
              <a:rPr lang="pl-PL" dirty="0" smtClean="0">
                <a:latin typeface="Calibri"/>
              </a:rPr>
              <a:t>, on </a:t>
            </a:r>
            <a:r>
              <a:rPr lang="pl-PL" dirty="0" err="1" smtClean="0">
                <a:latin typeface="Calibri"/>
              </a:rPr>
              <a:t>se</a:t>
            </a:r>
            <a:r>
              <a:rPr lang="pl-PL" dirty="0" smtClean="0">
                <a:latin typeface="Calibri"/>
              </a:rPr>
              <a:t> </a:t>
            </a:r>
            <a:r>
              <a:rPr lang="pl-PL" dirty="0" err="1" smtClean="0">
                <a:latin typeface="Calibri"/>
              </a:rPr>
              <a:t>rend</a:t>
            </a:r>
            <a:r>
              <a:rPr lang="pl-PL" dirty="0" smtClean="0">
                <a:latin typeface="Calibri"/>
              </a:rPr>
              <a:t> </a:t>
            </a:r>
            <a:r>
              <a:rPr lang="pl-PL" dirty="0" err="1" smtClean="0">
                <a:latin typeface="Calibri"/>
              </a:rPr>
              <a:t>donc</a:t>
            </a:r>
            <a:r>
              <a:rPr lang="pl-PL" dirty="0" smtClean="0">
                <a:latin typeface="Calibri"/>
              </a:rPr>
              <a:t> </a:t>
            </a:r>
            <a:r>
              <a:rPr lang="pl-PL" dirty="0" err="1" smtClean="0">
                <a:latin typeface="Calibri"/>
              </a:rPr>
              <a:t>compte</a:t>
            </a:r>
            <a:r>
              <a:rPr lang="pl-PL" dirty="0" smtClean="0">
                <a:latin typeface="Calibri"/>
              </a:rPr>
              <a:t> de </a:t>
            </a:r>
            <a:r>
              <a:rPr lang="pl-PL" dirty="0" err="1" smtClean="0">
                <a:latin typeface="Calibri"/>
              </a:rPr>
              <a:t>l’importance</a:t>
            </a:r>
            <a:r>
              <a:rPr lang="pl-PL" dirty="0" smtClean="0">
                <a:latin typeface="Calibri"/>
              </a:rPr>
              <a:t> des </a:t>
            </a:r>
            <a:r>
              <a:rPr lang="pl-PL" dirty="0" err="1" smtClean="0">
                <a:latin typeface="Calibri"/>
              </a:rPr>
              <a:t>marqueurs</a:t>
            </a:r>
            <a:r>
              <a:rPr lang="pl-PL" dirty="0" smtClean="0">
                <a:latin typeface="Calibri"/>
              </a:rPr>
              <a:t> </a:t>
            </a:r>
            <a:r>
              <a:rPr lang="pl-PL" dirty="0" err="1" smtClean="0">
                <a:latin typeface="Calibri"/>
              </a:rPr>
              <a:t>logiques</a:t>
            </a:r>
            <a:r>
              <a:rPr lang="pl-PL" dirty="0" smtClean="0">
                <a:latin typeface="Calibri"/>
              </a:rPr>
              <a:t> </a:t>
            </a:r>
            <a:r>
              <a:rPr lang="pl-PL" dirty="0" err="1" smtClean="0">
                <a:latin typeface="Calibri"/>
              </a:rPr>
              <a:t>permettant</a:t>
            </a:r>
            <a:r>
              <a:rPr lang="pl-PL" dirty="0" smtClean="0">
                <a:latin typeface="Calibri"/>
              </a:rPr>
              <a:t> de </a:t>
            </a:r>
            <a:r>
              <a:rPr lang="pl-PL" dirty="0" err="1" smtClean="0">
                <a:latin typeface="Calibri"/>
              </a:rPr>
              <a:t>bien</a:t>
            </a:r>
            <a:r>
              <a:rPr lang="pl-PL" dirty="0" smtClean="0">
                <a:latin typeface="Calibri"/>
              </a:rPr>
              <a:t> </a:t>
            </a:r>
            <a:r>
              <a:rPr lang="pl-PL" dirty="0" err="1" smtClean="0">
                <a:latin typeface="Calibri"/>
              </a:rPr>
              <a:t>organiser</a:t>
            </a:r>
            <a:r>
              <a:rPr lang="pl-PL" dirty="0" smtClean="0">
                <a:latin typeface="Calibri"/>
              </a:rPr>
              <a:t> </a:t>
            </a:r>
            <a:r>
              <a:rPr lang="pl-PL" dirty="0" err="1" smtClean="0">
                <a:latin typeface="Calibri"/>
              </a:rPr>
              <a:t>un</a:t>
            </a:r>
            <a:r>
              <a:rPr lang="pl-PL" dirty="0" smtClean="0">
                <a:latin typeface="Calibri"/>
              </a:rPr>
              <a:t> </a:t>
            </a:r>
            <a:r>
              <a:rPr lang="pl-PL" dirty="0" err="1" smtClean="0">
                <a:latin typeface="Calibri"/>
              </a:rPr>
              <a:t>discours</a:t>
            </a:r>
            <a:r>
              <a:rPr lang="pl-PL" dirty="0" smtClean="0">
                <a:latin typeface="Calibri"/>
              </a:rPr>
              <a:t> </a:t>
            </a:r>
            <a:r>
              <a:rPr lang="pl-PL" dirty="0" err="1" smtClean="0">
                <a:latin typeface="Calibri"/>
              </a:rPr>
              <a:t>argumentatif</a:t>
            </a:r>
            <a:r>
              <a:rPr lang="pl-PL" dirty="0" smtClean="0">
                <a:latin typeface="Calibri"/>
              </a:rPr>
              <a:t>. </a:t>
            </a:r>
            <a:r>
              <a:rPr lang="pl-PL" dirty="0" err="1" smtClean="0">
                <a:latin typeface="Calibri"/>
              </a:rPr>
              <a:t>C’est</a:t>
            </a:r>
            <a:r>
              <a:rPr lang="pl-PL" dirty="0" smtClean="0">
                <a:latin typeface="Calibri"/>
              </a:rPr>
              <a:t> </a:t>
            </a:r>
            <a:r>
              <a:rPr lang="pl-PL" dirty="0" err="1" smtClean="0">
                <a:latin typeface="Calibri"/>
              </a:rPr>
              <a:t>avec</a:t>
            </a:r>
            <a:r>
              <a:rPr lang="pl-PL" dirty="0" smtClean="0">
                <a:latin typeface="Calibri"/>
              </a:rPr>
              <a:t> </a:t>
            </a:r>
            <a:r>
              <a:rPr lang="pl-PL" dirty="0" err="1" smtClean="0">
                <a:latin typeface="Calibri"/>
              </a:rPr>
              <a:t>une</a:t>
            </a:r>
            <a:r>
              <a:rPr lang="pl-PL" dirty="0" smtClean="0">
                <a:latin typeface="Calibri"/>
              </a:rPr>
              <a:t> </a:t>
            </a:r>
            <a:r>
              <a:rPr lang="pl-PL" dirty="0" err="1" smtClean="0">
                <a:latin typeface="Calibri"/>
              </a:rPr>
              <a:t>coordination</a:t>
            </a:r>
            <a:r>
              <a:rPr lang="pl-PL" dirty="0" smtClean="0">
                <a:latin typeface="Calibri"/>
              </a:rPr>
              <a:t> </a:t>
            </a:r>
            <a:r>
              <a:rPr lang="pl-PL" dirty="0" err="1" smtClean="0">
                <a:latin typeface="Calibri"/>
              </a:rPr>
              <a:t>judicieuse</a:t>
            </a:r>
            <a:r>
              <a:rPr lang="pl-PL" dirty="0" smtClean="0">
                <a:latin typeface="Calibri"/>
              </a:rPr>
              <a:t> et </a:t>
            </a:r>
            <a:r>
              <a:rPr lang="pl-PL" dirty="0" err="1" smtClean="0">
                <a:latin typeface="Calibri"/>
              </a:rPr>
              <a:t>évidente</a:t>
            </a:r>
            <a:r>
              <a:rPr lang="pl-PL" dirty="0" smtClean="0">
                <a:latin typeface="Calibri"/>
              </a:rPr>
              <a:t> des </a:t>
            </a:r>
            <a:r>
              <a:rPr lang="pl-PL" dirty="0" err="1" smtClean="0">
                <a:latin typeface="Calibri"/>
              </a:rPr>
              <a:t>idées</a:t>
            </a:r>
            <a:r>
              <a:rPr lang="pl-PL" dirty="0" smtClean="0">
                <a:latin typeface="Calibri"/>
              </a:rPr>
              <a:t> </a:t>
            </a:r>
            <a:r>
              <a:rPr lang="pl-PL" dirty="0" err="1" smtClean="0">
                <a:latin typeface="Calibri"/>
              </a:rPr>
              <a:t>que</a:t>
            </a:r>
            <a:r>
              <a:rPr lang="pl-PL" dirty="0" smtClean="0">
                <a:latin typeface="Calibri"/>
              </a:rPr>
              <a:t> </a:t>
            </a:r>
            <a:r>
              <a:rPr lang="pl-PL" dirty="0" err="1" smtClean="0">
                <a:latin typeface="Calibri"/>
              </a:rPr>
              <a:t>le</a:t>
            </a:r>
            <a:r>
              <a:rPr lang="pl-PL" dirty="0" smtClean="0">
                <a:latin typeface="Calibri"/>
              </a:rPr>
              <a:t> </a:t>
            </a:r>
            <a:r>
              <a:rPr lang="pl-PL" dirty="0" err="1" smtClean="0">
                <a:latin typeface="Calibri"/>
              </a:rPr>
              <a:t>texte</a:t>
            </a:r>
            <a:r>
              <a:rPr lang="pl-PL" dirty="0" smtClean="0">
                <a:latin typeface="Calibri"/>
              </a:rPr>
              <a:t> </a:t>
            </a:r>
            <a:r>
              <a:rPr lang="pl-PL" dirty="0" err="1" smtClean="0">
                <a:latin typeface="Calibri"/>
              </a:rPr>
              <a:t>manifeste</a:t>
            </a:r>
            <a:r>
              <a:rPr lang="pl-PL" dirty="0" smtClean="0">
                <a:latin typeface="Calibri"/>
              </a:rPr>
              <a:t> </a:t>
            </a:r>
            <a:r>
              <a:rPr lang="pl-PL" dirty="0" err="1" smtClean="0">
                <a:latin typeface="Calibri"/>
              </a:rPr>
              <a:t>clairement</a:t>
            </a:r>
            <a:r>
              <a:rPr lang="pl-PL" dirty="0" smtClean="0">
                <a:latin typeface="Calibri"/>
              </a:rPr>
              <a:t> </a:t>
            </a:r>
            <a:r>
              <a:rPr lang="pl-PL" dirty="0" err="1" smtClean="0">
                <a:latin typeface="Calibri"/>
              </a:rPr>
              <a:t>le</a:t>
            </a:r>
            <a:r>
              <a:rPr lang="pl-PL" dirty="0" smtClean="0">
                <a:latin typeface="Calibri"/>
              </a:rPr>
              <a:t> </a:t>
            </a:r>
            <a:r>
              <a:rPr lang="pl-PL" dirty="0" err="1" smtClean="0">
                <a:latin typeface="Calibri"/>
              </a:rPr>
              <a:t>mouvement</a:t>
            </a:r>
            <a:r>
              <a:rPr lang="pl-PL" dirty="0" smtClean="0">
                <a:latin typeface="Calibri"/>
              </a:rPr>
              <a:t> de la </a:t>
            </a:r>
            <a:r>
              <a:rPr lang="pl-PL" dirty="0" err="1" smtClean="0">
                <a:latin typeface="Calibri"/>
              </a:rPr>
              <a:t>pensée</a:t>
            </a:r>
            <a:r>
              <a:rPr lang="pl-PL" dirty="0" smtClean="0">
                <a:latin typeface="Calibri"/>
              </a:rPr>
              <a:t>.</a:t>
            </a:r>
          </a:p>
          <a:p>
            <a:pPr marL="320040" indent="-320040" eaLnBrk="1" fontAlgn="auto" hangingPunct="1">
              <a:spcAft>
                <a:spcPts val="0"/>
              </a:spcAft>
              <a:buFont typeface="Wingdings"/>
              <a:buChar char=""/>
              <a:defRPr/>
            </a:pPr>
            <a:r>
              <a:rPr lang="pl-PL" dirty="0" err="1" smtClean="0">
                <a:latin typeface="Calibri"/>
              </a:rPr>
              <a:t>L’absence</a:t>
            </a:r>
            <a:r>
              <a:rPr lang="pl-PL" dirty="0" smtClean="0">
                <a:latin typeface="Calibri"/>
              </a:rPr>
              <a:t> de </a:t>
            </a:r>
            <a:r>
              <a:rPr lang="pl-PL" dirty="0" err="1" smtClean="0">
                <a:latin typeface="Calibri"/>
              </a:rPr>
              <a:t>liaison</a:t>
            </a:r>
            <a:r>
              <a:rPr lang="pl-PL" dirty="0" smtClean="0">
                <a:latin typeface="Calibri"/>
              </a:rPr>
              <a:t> </a:t>
            </a:r>
            <a:r>
              <a:rPr lang="pl-PL" dirty="0" err="1" smtClean="0">
                <a:latin typeface="Calibri"/>
              </a:rPr>
              <a:t>affaiblit</a:t>
            </a:r>
            <a:r>
              <a:rPr lang="pl-PL" dirty="0" smtClean="0">
                <a:latin typeface="Calibri"/>
              </a:rPr>
              <a:t> la </a:t>
            </a:r>
            <a:r>
              <a:rPr lang="pl-PL" dirty="0" err="1" smtClean="0">
                <a:latin typeface="Calibri"/>
              </a:rPr>
              <a:t>cohérence</a:t>
            </a:r>
            <a:r>
              <a:rPr lang="pl-PL" dirty="0" smtClean="0">
                <a:latin typeface="Calibri"/>
              </a:rPr>
              <a:t> et </a:t>
            </a:r>
            <a:r>
              <a:rPr lang="pl-PL" dirty="0" err="1" smtClean="0">
                <a:latin typeface="Calibri"/>
              </a:rPr>
              <a:t>va</a:t>
            </a:r>
            <a:r>
              <a:rPr lang="pl-PL" dirty="0" smtClean="0">
                <a:latin typeface="Calibri"/>
              </a:rPr>
              <a:t> </a:t>
            </a:r>
            <a:r>
              <a:rPr lang="pl-PL" dirty="0" err="1" smtClean="0">
                <a:latin typeface="Calibri"/>
              </a:rPr>
              <a:t>même</a:t>
            </a:r>
            <a:r>
              <a:rPr lang="pl-PL" dirty="0" smtClean="0">
                <a:latin typeface="Calibri"/>
              </a:rPr>
              <a:t> à </a:t>
            </a:r>
            <a:r>
              <a:rPr lang="pl-PL" dirty="0" err="1" smtClean="0">
                <a:latin typeface="Calibri"/>
              </a:rPr>
              <a:t>faire</a:t>
            </a:r>
            <a:r>
              <a:rPr lang="pl-PL" dirty="0" smtClean="0">
                <a:latin typeface="Calibri"/>
              </a:rPr>
              <a:t> </a:t>
            </a:r>
            <a:r>
              <a:rPr lang="pl-PL" dirty="0" err="1" smtClean="0">
                <a:latin typeface="Calibri"/>
              </a:rPr>
              <a:t>perdre</a:t>
            </a:r>
            <a:r>
              <a:rPr lang="pl-PL" dirty="0" smtClean="0">
                <a:latin typeface="Calibri"/>
              </a:rPr>
              <a:t> </a:t>
            </a:r>
            <a:r>
              <a:rPr lang="pl-PL" dirty="0" err="1" smtClean="0">
                <a:latin typeface="Calibri"/>
              </a:rPr>
              <a:t>au</a:t>
            </a:r>
            <a:r>
              <a:rPr lang="pl-PL" dirty="0" smtClean="0">
                <a:latin typeface="Calibri"/>
              </a:rPr>
              <a:t> </a:t>
            </a:r>
            <a:r>
              <a:rPr lang="pl-PL" dirty="0" err="1" smtClean="0">
                <a:latin typeface="Calibri"/>
              </a:rPr>
              <a:t>texte</a:t>
            </a:r>
            <a:r>
              <a:rPr lang="pl-PL" dirty="0" smtClean="0">
                <a:latin typeface="Calibri"/>
              </a:rPr>
              <a:t> son sens, </a:t>
            </a:r>
            <a:r>
              <a:rPr lang="pl-PL" dirty="0" err="1" smtClean="0">
                <a:latin typeface="Calibri"/>
              </a:rPr>
              <a:t>ce</a:t>
            </a:r>
            <a:r>
              <a:rPr lang="pl-PL" dirty="0" smtClean="0">
                <a:latin typeface="Calibri"/>
              </a:rPr>
              <a:t> qui </a:t>
            </a:r>
            <a:r>
              <a:rPr lang="pl-PL" dirty="0" err="1" smtClean="0">
                <a:latin typeface="Calibri"/>
              </a:rPr>
              <a:t>empê</a:t>
            </a:r>
            <a:r>
              <a:rPr lang="pl-PL" dirty="0" err="1" smtClean="0"/>
              <a:t>che</a:t>
            </a:r>
            <a:r>
              <a:rPr lang="pl-PL" dirty="0" smtClean="0"/>
              <a:t> de mener </a:t>
            </a:r>
            <a:r>
              <a:rPr lang="pl-PL" dirty="0" smtClean="0">
                <a:latin typeface="Calibri"/>
              </a:rPr>
              <a:t>à </a:t>
            </a:r>
            <a:r>
              <a:rPr lang="pl-PL" dirty="0" err="1" smtClean="0">
                <a:latin typeface="Calibri"/>
              </a:rPr>
              <a:t>bien</a:t>
            </a:r>
            <a:r>
              <a:rPr lang="pl-PL" dirty="0" smtClean="0">
                <a:latin typeface="Calibri"/>
              </a:rPr>
              <a:t> </a:t>
            </a:r>
            <a:r>
              <a:rPr lang="pl-PL" dirty="0" err="1" smtClean="0">
                <a:latin typeface="Calibri"/>
              </a:rPr>
              <a:t>le</a:t>
            </a:r>
            <a:r>
              <a:rPr lang="pl-PL" dirty="0" smtClean="0">
                <a:latin typeface="Calibri"/>
              </a:rPr>
              <a:t> </a:t>
            </a:r>
            <a:r>
              <a:rPr lang="pl-PL" dirty="0" err="1" smtClean="0">
                <a:latin typeface="Calibri"/>
              </a:rPr>
              <a:t>raisonnement</a:t>
            </a:r>
            <a:r>
              <a:rPr lang="pl-PL" dirty="0" smtClean="0">
                <a:latin typeface="Calibri"/>
              </a:rPr>
              <a:t> </a:t>
            </a:r>
            <a:r>
              <a:rPr lang="pl-PL" dirty="0" err="1" smtClean="0">
                <a:latin typeface="Calibri"/>
              </a:rPr>
              <a:t>vers</a:t>
            </a:r>
            <a:r>
              <a:rPr lang="pl-PL" dirty="0" smtClean="0">
                <a:latin typeface="Calibri"/>
              </a:rPr>
              <a:t> </a:t>
            </a:r>
            <a:r>
              <a:rPr lang="pl-PL" dirty="0" err="1" smtClean="0">
                <a:latin typeface="Calibri"/>
              </a:rPr>
              <a:t>une</a:t>
            </a:r>
            <a:r>
              <a:rPr lang="pl-PL" dirty="0" smtClean="0">
                <a:latin typeface="Calibri"/>
              </a:rPr>
              <a:t> </a:t>
            </a:r>
            <a:r>
              <a:rPr lang="pl-PL" dirty="0" err="1" smtClean="0">
                <a:latin typeface="Calibri"/>
              </a:rPr>
              <a:t>conlusion</a:t>
            </a:r>
            <a:r>
              <a:rPr lang="pl-PL" dirty="0" smtClean="0">
                <a:latin typeface="Calibri"/>
              </a:rPr>
              <a:t> </a:t>
            </a:r>
            <a:r>
              <a:rPr lang="pl-PL" dirty="0" err="1" smtClean="0">
                <a:latin typeface="Calibri"/>
              </a:rPr>
              <a:t>limpide</a:t>
            </a:r>
            <a:r>
              <a:rPr lang="pl-PL" dirty="0" smtClean="0">
                <a:latin typeface="Calibri"/>
              </a:rPr>
              <a:t>.</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12775" y="228600"/>
            <a:ext cx="8153400" cy="990600"/>
          </a:xfrm>
        </p:spPr>
        <p:txBody>
          <a:bodyPr>
            <a:normAutofit fontScale="90000"/>
          </a:bodyPr>
          <a:lstStyle/>
          <a:p>
            <a:pPr eaLnBrk="1" fontAlgn="auto" hangingPunct="1">
              <a:spcAft>
                <a:spcPts val="0"/>
              </a:spcAft>
              <a:defRPr/>
            </a:pPr>
            <a:r>
              <a:rPr lang="pl-PL" dirty="0" err="1" smtClean="0"/>
              <a:t>Remarques</a:t>
            </a:r>
            <a:r>
              <a:rPr lang="pl-PL" dirty="0" smtClean="0"/>
              <a:t> </a:t>
            </a:r>
            <a:r>
              <a:rPr lang="pl-PL" dirty="0" err="1" smtClean="0"/>
              <a:t>finales</a:t>
            </a:r>
            <a:r>
              <a:rPr lang="pl-PL" dirty="0"/>
              <a:t> </a:t>
            </a:r>
            <a:r>
              <a:rPr lang="pl-PL" dirty="0" smtClean="0"/>
              <a:t>- </a:t>
            </a:r>
            <a:r>
              <a:rPr lang="pl-PL" dirty="0" err="1" smtClean="0"/>
              <a:t>savez-vous</a:t>
            </a:r>
            <a:r>
              <a:rPr lang="pl-PL" dirty="0" smtClean="0"/>
              <a:t>:</a:t>
            </a:r>
            <a:endParaRPr lang="pl-PL" dirty="0"/>
          </a:p>
        </p:txBody>
      </p:sp>
      <p:sp>
        <p:nvSpPr>
          <p:cNvPr id="3" name="Symbol zastępczy zawartości 2"/>
          <p:cNvSpPr>
            <a:spLocks noGrp="1"/>
          </p:cNvSpPr>
          <p:nvPr>
            <p:ph sz="quarter" idx="1"/>
          </p:nvPr>
        </p:nvSpPr>
        <p:spPr>
          <a:xfrm>
            <a:off x="612775" y="1600200"/>
            <a:ext cx="8153400" cy="4495800"/>
          </a:xfrm>
        </p:spPr>
        <p:txBody>
          <a:bodyPr anchor="ctr"/>
          <a:lstStyle/>
          <a:p>
            <a:pPr eaLnBrk="1" hangingPunct="1"/>
            <a:r>
              <a:rPr lang="pl-PL" smtClean="0"/>
              <a:t>exprimer LA CAUSE, LA CONSEQUENCE, L’OPPOSITION  en indiquant les différences de sens entre</a:t>
            </a:r>
            <a:r>
              <a:rPr lang="pl-PL" smtClean="0">
                <a:latin typeface="Calibri" pitchFamily="34" charset="0"/>
              </a:rPr>
              <a:t>:</a:t>
            </a:r>
          </a:p>
          <a:p>
            <a:pPr eaLnBrk="1" hangingPunct="1">
              <a:buFont typeface="Wingdings" pitchFamily="2" charset="2"/>
              <a:buChar char="Ø"/>
            </a:pPr>
            <a:r>
              <a:rPr lang="pl-PL" smtClean="0">
                <a:latin typeface="Calibri" pitchFamily="34" charset="0"/>
              </a:rPr>
              <a:t>Les locutions conjonctives;</a:t>
            </a:r>
          </a:p>
          <a:p>
            <a:pPr eaLnBrk="1" hangingPunct="1">
              <a:buFont typeface="Wingdings" pitchFamily="2" charset="2"/>
              <a:buChar char="Ø"/>
            </a:pPr>
            <a:r>
              <a:rPr lang="pl-PL" smtClean="0">
                <a:latin typeface="Calibri" pitchFamily="34" charset="0"/>
              </a:rPr>
              <a:t>Les conjonctions;</a:t>
            </a:r>
          </a:p>
          <a:p>
            <a:pPr eaLnBrk="1" hangingPunct="1">
              <a:buFont typeface="Wingdings" pitchFamily="2" charset="2"/>
              <a:buChar char="Ø"/>
            </a:pPr>
            <a:r>
              <a:rPr lang="pl-PL" smtClean="0">
                <a:latin typeface="Calibri" pitchFamily="34" charset="0"/>
              </a:rPr>
              <a:t>Les adverbes;</a:t>
            </a:r>
          </a:p>
          <a:p>
            <a:pPr eaLnBrk="1" hangingPunct="1">
              <a:buFont typeface="Wingdings" pitchFamily="2" charset="2"/>
              <a:buChar char="Ø"/>
            </a:pPr>
            <a:r>
              <a:rPr lang="pl-PL" smtClean="0">
                <a:latin typeface="Calibri" pitchFamily="34" charset="0"/>
              </a:rPr>
              <a:t>Les locutions prépositives?</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ytuł 1"/>
          <p:cNvSpPr>
            <a:spLocks noGrp="1"/>
          </p:cNvSpPr>
          <p:nvPr>
            <p:ph type="title"/>
          </p:nvPr>
        </p:nvSpPr>
        <p:spPr>
          <a:xfrm>
            <a:off x="612775" y="228600"/>
            <a:ext cx="8153400" cy="990600"/>
          </a:xfrm>
        </p:spPr>
        <p:txBody>
          <a:bodyPr/>
          <a:lstStyle/>
          <a:p>
            <a:pPr algn="ctr" eaLnBrk="1" hangingPunct="1"/>
            <a:r>
              <a:rPr lang="pl-PL" smtClean="0"/>
              <a:t>LA CAUSE</a:t>
            </a:r>
          </a:p>
        </p:txBody>
      </p:sp>
      <p:sp>
        <p:nvSpPr>
          <p:cNvPr id="29699" name="Symbol zastępczy zawartości 2"/>
          <p:cNvSpPr>
            <a:spLocks noGrp="1"/>
          </p:cNvSpPr>
          <p:nvPr>
            <p:ph sz="quarter" idx="1"/>
          </p:nvPr>
        </p:nvSpPr>
        <p:spPr>
          <a:xfrm>
            <a:off x="612775" y="1600200"/>
            <a:ext cx="8153400" cy="4924425"/>
          </a:xfrm>
        </p:spPr>
        <p:txBody>
          <a:bodyPr/>
          <a:lstStyle/>
          <a:p>
            <a:pPr eaLnBrk="1" hangingPunct="1"/>
            <a:r>
              <a:rPr lang="pl-PL" smtClean="0"/>
              <a:t>locutions conjonctives: </a:t>
            </a:r>
          </a:p>
          <a:p>
            <a:pPr eaLnBrk="1" hangingPunct="1">
              <a:buFont typeface="Arial" pitchFamily="34" charset="0"/>
              <a:buChar char="•"/>
            </a:pPr>
            <a:r>
              <a:rPr lang="pl-PL" smtClean="0"/>
              <a:t>Parce que;</a:t>
            </a:r>
          </a:p>
          <a:p>
            <a:pPr eaLnBrk="1" hangingPunct="1">
              <a:buFont typeface="Arial" pitchFamily="34" charset="0"/>
              <a:buChar char="•"/>
            </a:pPr>
            <a:r>
              <a:rPr lang="pl-PL" smtClean="0"/>
              <a:t>Puisque;</a:t>
            </a:r>
          </a:p>
          <a:p>
            <a:pPr eaLnBrk="1" hangingPunct="1">
              <a:buFont typeface="Arial" pitchFamily="34" charset="0"/>
              <a:buChar char="•"/>
            </a:pPr>
            <a:r>
              <a:rPr lang="pl-PL" smtClean="0"/>
              <a:t>C’est que;</a:t>
            </a:r>
          </a:p>
          <a:p>
            <a:pPr eaLnBrk="1" hangingPunct="1">
              <a:buFont typeface="Arial" pitchFamily="34" charset="0"/>
              <a:buChar char="•"/>
            </a:pPr>
            <a:r>
              <a:rPr lang="pl-PL" smtClean="0"/>
              <a:t>Non que, mais parce que;</a:t>
            </a:r>
          </a:p>
          <a:p>
            <a:pPr eaLnBrk="1" hangingPunct="1">
              <a:buFont typeface="Wingdings" pitchFamily="2" charset="2"/>
              <a:buChar char="q"/>
            </a:pPr>
            <a:r>
              <a:rPr lang="pl-PL" smtClean="0"/>
              <a:t>conjonction:</a:t>
            </a:r>
          </a:p>
          <a:p>
            <a:pPr eaLnBrk="1" hangingPunct="1">
              <a:buFont typeface="Arial" pitchFamily="34" charset="0"/>
              <a:buChar char="•"/>
            </a:pPr>
            <a:r>
              <a:rPr lang="pl-PL" smtClean="0"/>
              <a:t>Car</a:t>
            </a:r>
          </a:p>
          <a:p>
            <a:pPr eaLnBrk="1" hangingPunct="1">
              <a:buFont typeface="Wingdings" pitchFamily="2" charset="2"/>
              <a:buChar char="q"/>
            </a:pPr>
            <a:r>
              <a:rPr lang="pl-PL" smtClean="0"/>
              <a:t>adverbe:</a:t>
            </a:r>
          </a:p>
          <a:p>
            <a:pPr eaLnBrk="1" hangingPunct="1">
              <a:buFont typeface="Arial" pitchFamily="34" charset="0"/>
              <a:buChar char="•"/>
            </a:pPr>
            <a:r>
              <a:rPr lang="pl-PL" smtClean="0"/>
              <a:t>En effet</a:t>
            </a:r>
          </a:p>
        </p:txBody>
      </p:sp>
    </p:spTree>
  </p:cSld>
  <p:clrMapOvr>
    <a:masterClrMapping/>
  </p:clrMapOvr>
  <p:transition spd="med">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ytuł 1"/>
          <p:cNvSpPr>
            <a:spLocks noGrp="1"/>
          </p:cNvSpPr>
          <p:nvPr>
            <p:ph type="title"/>
          </p:nvPr>
        </p:nvSpPr>
        <p:spPr>
          <a:xfrm>
            <a:off x="612775" y="228600"/>
            <a:ext cx="8153400" cy="990600"/>
          </a:xfrm>
        </p:spPr>
        <p:txBody>
          <a:bodyPr/>
          <a:lstStyle/>
          <a:p>
            <a:pPr algn="ctr" eaLnBrk="1" hangingPunct="1"/>
            <a:r>
              <a:rPr lang="pl-PL" smtClean="0"/>
              <a:t>LA CAUSE</a:t>
            </a:r>
          </a:p>
        </p:txBody>
      </p:sp>
      <p:sp>
        <p:nvSpPr>
          <p:cNvPr id="30723" name="Symbol zastępczy zawartości 2"/>
          <p:cNvSpPr>
            <a:spLocks noGrp="1"/>
          </p:cNvSpPr>
          <p:nvPr>
            <p:ph sz="quarter" idx="1"/>
          </p:nvPr>
        </p:nvSpPr>
        <p:spPr>
          <a:xfrm>
            <a:off x="612775" y="1600200"/>
            <a:ext cx="8153400" cy="4495800"/>
          </a:xfrm>
        </p:spPr>
        <p:txBody>
          <a:bodyPr/>
          <a:lstStyle/>
          <a:p>
            <a:pPr eaLnBrk="1" hangingPunct="1"/>
            <a:r>
              <a:rPr lang="pl-PL" smtClean="0"/>
              <a:t>Locutions prépositives:</a:t>
            </a:r>
          </a:p>
          <a:p>
            <a:pPr eaLnBrk="1" hangingPunct="1">
              <a:buFont typeface="Arial" pitchFamily="34" charset="0"/>
              <a:buChar char="•"/>
            </a:pPr>
            <a:r>
              <a:rPr lang="pl-PL" sz="3200" smtClean="0"/>
              <a:t>Grâce à;</a:t>
            </a:r>
          </a:p>
          <a:p>
            <a:pPr eaLnBrk="1" hangingPunct="1">
              <a:buFont typeface="Arial" pitchFamily="34" charset="0"/>
              <a:buChar char="•"/>
            </a:pPr>
            <a:r>
              <a:rPr lang="pl-PL" sz="3200" smtClean="0"/>
              <a:t>Sous l’effet de;</a:t>
            </a:r>
          </a:p>
          <a:p>
            <a:pPr eaLnBrk="1" hangingPunct="1">
              <a:buFont typeface="Arial" pitchFamily="34" charset="0"/>
              <a:buChar char="•"/>
            </a:pPr>
            <a:r>
              <a:rPr lang="pl-PL" sz="3200" smtClean="0"/>
              <a:t>À force de;</a:t>
            </a:r>
          </a:p>
          <a:p>
            <a:pPr eaLnBrk="1" hangingPunct="1">
              <a:buFont typeface="Arial" pitchFamily="34" charset="0"/>
              <a:buChar char="•"/>
            </a:pPr>
            <a:r>
              <a:rPr lang="pl-PL" sz="3200" smtClean="0"/>
              <a:t>Sous prétexte de;</a:t>
            </a:r>
          </a:p>
          <a:p>
            <a:pPr eaLnBrk="1" hangingPunct="1">
              <a:buFont typeface="Arial" pitchFamily="34" charset="0"/>
              <a:buChar char="•"/>
            </a:pPr>
            <a:r>
              <a:rPr lang="pl-PL" sz="3200" smtClean="0"/>
              <a:t>En raison de;</a:t>
            </a:r>
          </a:p>
          <a:p>
            <a:pPr eaLnBrk="1" hangingPunct="1">
              <a:buFont typeface="Arial" pitchFamily="34" charset="0"/>
              <a:buChar char="•"/>
            </a:pPr>
            <a:r>
              <a:rPr lang="pl-PL" sz="3200" smtClean="0"/>
              <a:t>Faute de</a:t>
            </a:r>
          </a:p>
        </p:txBody>
      </p:sp>
    </p:spTree>
  </p:cSld>
  <p:clrMapOvr>
    <a:masterClrMapping/>
  </p:clrMapOvr>
  <p:transition spd="med">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ytuł 1"/>
          <p:cNvSpPr>
            <a:spLocks noGrp="1"/>
          </p:cNvSpPr>
          <p:nvPr>
            <p:ph type="title"/>
          </p:nvPr>
        </p:nvSpPr>
        <p:spPr>
          <a:xfrm>
            <a:off x="612775" y="228600"/>
            <a:ext cx="8153400" cy="990600"/>
          </a:xfrm>
        </p:spPr>
        <p:txBody>
          <a:bodyPr/>
          <a:lstStyle/>
          <a:p>
            <a:pPr algn="ctr" eaLnBrk="1" hangingPunct="1"/>
            <a:r>
              <a:rPr lang="pl-PL" smtClean="0"/>
              <a:t>LA CONSEQUENCE</a:t>
            </a:r>
          </a:p>
        </p:txBody>
      </p:sp>
      <p:sp>
        <p:nvSpPr>
          <p:cNvPr id="3" name="Symbol zastępczy zawartości 2"/>
          <p:cNvSpPr>
            <a:spLocks noGrp="1"/>
          </p:cNvSpPr>
          <p:nvPr>
            <p:ph sz="quarter" idx="1"/>
          </p:nvPr>
        </p:nvSpPr>
        <p:spPr>
          <a:xfrm>
            <a:off x="612775" y="1600200"/>
            <a:ext cx="8153400" cy="4924425"/>
          </a:xfrm>
        </p:spPr>
        <p:txBody>
          <a:bodyPr anchor="ctr">
            <a:normAutofit fontScale="85000" lnSpcReduction="20000"/>
          </a:bodyPr>
          <a:lstStyle/>
          <a:p>
            <a:pPr marL="320040" indent="-320040" eaLnBrk="1" fontAlgn="auto" hangingPunct="1">
              <a:spcAft>
                <a:spcPts val="0"/>
              </a:spcAft>
              <a:buFont typeface="Wingdings"/>
              <a:buChar char=""/>
              <a:defRPr/>
            </a:pPr>
            <a:r>
              <a:rPr lang="pl-PL" dirty="0" err="1" smtClean="0"/>
              <a:t>locutions</a:t>
            </a:r>
            <a:r>
              <a:rPr lang="pl-PL" dirty="0" smtClean="0"/>
              <a:t> </a:t>
            </a:r>
            <a:r>
              <a:rPr lang="pl-PL" dirty="0" err="1" smtClean="0"/>
              <a:t>conjonctives</a:t>
            </a:r>
            <a:r>
              <a:rPr lang="pl-PL" dirty="0" smtClean="0"/>
              <a:t>: </a:t>
            </a:r>
          </a:p>
          <a:p>
            <a:pPr marL="320040" indent="-320040" eaLnBrk="1" fontAlgn="auto" hangingPunct="1">
              <a:spcAft>
                <a:spcPts val="0"/>
              </a:spcAft>
              <a:buFont typeface="Arial" pitchFamily="34" charset="0"/>
              <a:buChar char="•"/>
              <a:defRPr/>
            </a:pPr>
            <a:r>
              <a:rPr lang="pl-PL" dirty="0" smtClean="0"/>
              <a:t>Si </a:t>
            </a:r>
            <a:r>
              <a:rPr lang="pl-PL" dirty="0" err="1" smtClean="0"/>
              <a:t>bien</a:t>
            </a:r>
            <a:r>
              <a:rPr lang="pl-PL" dirty="0" smtClean="0"/>
              <a:t> </a:t>
            </a:r>
            <a:r>
              <a:rPr lang="pl-PL" dirty="0" err="1" smtClean="0"/>
              <a:t>que</a:t>
            </a:r>
            <a:r>
              <a:rPr lang="pl-PL" dirty="0" smtClean="0"/>
              <a:t>;</a:t>
            </a:r>
          </a:p>
          <a:p>
            <a:pPr marL="320040" indent="-320040" eaLnBrk="1" fontAlgn="auto" hangingPunct="1">
              <a:spcAft>
                <a:spcPts val="0"/>
              </a:spcAft>
              <a:buFont typeface="Arial" pitchFamily="34" charset="0"/>
              <a:buChar char="•"/>
              <a:defRPr/>
            </a:pPr>
            <a:r>
              <a:rPr lang="pl-PL" dirty="0" smtClean="0"/>
              <a:t>De </a:t>
            </a:r>
            <a:r>
              <a:rPr lang="pl-PL" dirty="0" err="1" smtClean="0"/>
              <a:t>sorte</a:t>
            </a:r>
            <a:r>
              <a:rPr lang="pl-PL" dirty="0" smtClean="0"/>
              <a:t> </a:t>
            </a:r>
            <a:r>
              <a:rPr lang="pl-PL" dirty="0" err="1" smtClean="0"/>
              <a:t>que</a:t>
            </a:r>
            <a:r>
              <a:rPr lang="pl-PL" dirty="0" smtClean="0"/>
              <a:t>;</a:t>
            </a:r>
          </a:p>
          <a:p>
            <a:pPr marL="320040" indent="-320040" eaLnBrk="1" fontAlgn="auto" hangingPunct="1">
              <a:spcAft>
                <a:spcPts val="0"/>
              </a:spcAft>
              <a:buFont typeface="Arial" pitchFamily="34" charset="0"/>
              <a:buChar char="•"/>
              <a:defRPr/>
            </a:pPr>
            <a:r>
              <a:rPr lang="pl-PL" dirty="0" err="1" smtClean="0"/>
              <a:t>Si…que</a:t>
            </a:r>
            <a:r>
              <a:rPr lang="pl-PL" dirty="0" smtClean="0"/>
              <a:t>, </a:t>
            </a:r>
            <a:r>
              <a:rPr lang="pl-PL" dirty="0" err="1" smtClean="0"/>
              <a:t>tant…que</a:t>
            </a:r>
            <a:r>
              <a:rPr lang="pl-PL" dirty="0" smtClean="0"/>
              <a:t>, </a:t>
            </a:r>
            <a:r>
              <a:rPr lang="pl-PL" dirty="0" err="1" smtClean="0"/>
              <a:t>tellement…que</a:t>
            </a:r>
            <a:r>
              <a:rPr lang="pl-PL" dirty="0" smtClean="0"/>
              <a:t>, </a:t>
            </a:r>
            <a:r>
              <a:rPr lang="pl-PL" dirty="0" err="1" smtClean="0"/>
              <a:t>au</a:t>
            </a:r>
            <a:r>
              <a:rPr lang="pl-PL" dirty="0" smtClean="0"/>
              <a:t> point </a:t>
            </a:r>
            <a:r>
              <a:rPr lang="pl-PL" dirty="0" err="1" smtClean="0"/>
              <a:t>que</a:t>
            </a:r>
            <a:r>
              <a:rPr lang="pl-PL" dirty="0" smtClean="0"/>
              <a:t>;</a:t>
            </a:r>
          </a:p>
          <a:p>
            <a:pPr marL="320040" indent="-320040" eaLnBrk="1" fontAlgn="auto" hangingPunct="1">
              <a:spcAft>
                <a:spcPts val="0"/>
              </a:spcAft>
              <a:buFont typeface="Arial" pitchFamily="34" charset="0"/>
              <a:buChar char="•"/>
              <a:defRPr/>
            </a:pPr>
            <a:r>
              <a:rPr lang="pl-PL" dirty="0" smtClean="0"/>
              <a:t>Non </a:t>
            </a:r>
            <a:r>
              <a:rPr lang="pl-PL" dirty="0" err="1" smtClean="0"/>
              <a:t>que</a:t>
            </a:r>
            <a:r>
              <a:rPr lang="pl-PL" dirty="0" smtClean="0"/>
              <a:t>, </a:t>
            </a:r>
            <a:r>
              <a:rPr lang="pl-PL" dirty="0" err="1" smtClean="0"/>
              <a:t>mais</a:t>
            </a:r>
            <a:r>
              <a:rPr lang="pl-PL" dirty="0" smtClean="0"/>
              <a:t> parce </a:t>
            </a:r>
            <a:r>
              <a:rPr lang="pl-PL" dirty="0" err="1" smtClean="0"/>
              <a:t>que</a:t>
            </a:r>
            <a:r>
              <a:rPr lang="pl-PL" dirty="0" smtClean="0"/>
              <a:t>;</a:t>
            </a:r>
          </a:p>
          <a:p>
            <a:pPr marL="320040" indent="-320040" eaLnBrk="1" fontAlgn="auto" hangingPunct="1">
              <a:spcAft>
                <a:spcPts val="0"/>
              </a:spcAft>
              <a:buFont typeface="Wingdings" pitchFamily="2" charset="2"/>
              <a:buChar char="q"/>
              <a:defRPr/>
            </a:pPr>
            <a:r>
              <a:rPr lang="pl-PL" dirty="0" err="1" smtClean="0"/>
              <a:t>adverbe</a:t>
            </a:r>
            <a:r>
              <a:rPr lang="pl-PL" dirty="0" smtClean="0"/>
              <a:t>:</a:t>
            </a:r>
          </a:p>
          <a:p>
            <a:pPr marL="320040" indent="-320040" eaLnBrk="1" fontAlgn="auto" hangingPunct="1">
              <a:spcAft>
                <a:spcPts val="0"/>
              </a:spcAft>
              <a:buFont typeface="Arial" pitchFamily="34" charset="0"/>
              <a:buChar char="•"/>
              <a:defRPr/>
            </a:pPr>
            <a:r>
              <a:rPr lang="pl-PL" dirty="0" err="1" smtClean="0"/>
              <a:t>C’est</a:t>
            </a:r>
            <a:r>
              <a:rPr lang="pl-PL" dirty="0" smtClean="0"/>
              <a:t> </a:t>
            </a:r>
            <a:r>
              <a:rPr lang="pl-PL" dirty="0" err="1" smtClean="0"/>
              <a:t>pourquoi</a:t>
            </a:r>
            <a:r>
              <a:rPr lang="pl-PL" dirty="0" smtClean="0"/>
              <a:t>;</a:t>
            </a:r>
          </a:p>
          <a:p>
            <a:pPr marL="320040" indent="-320040" eaLnBrk="1" fontAlgn="auto" hangingPunct="1">
              <a:spcAft>
                <a:spcPts val="0"/>
              </a:spcAft>
              <a:buFont typeface="Arial" pitchFamily="34" charset="0"/>
              <a:buChar char="•"/>
              <a:defRPr/>
            </a:pPr>
            <a:r>
              <a:rPr lang="pl-PL" dirty="0" err="1" smtClean="0"/>
              <a:t>Donc</a:t>
            </a:r>
            <a:r>
              <a:rPr lang="pl-PL" dirty="0" smtClean="0"/>
              <a:t>; </a:t>
            </a:r>
          </a:p>
          <a:p>
            <a:pPr marL="320040" indent="-320040" eaLnBrk="1" fontAlgn="auto" hangingPunct="1">
              <a:spcAft>
                <a:spcPts val="0"/>
              </a:spcAft>
              <a:buFont typeface="Arial" pitchFamily="34" charset="0"/>
              <a:buChar char="•"/>
              <a:defRPr/>
            </a:pPr>
            <a:r>
              <a:rPr lang="pl-PL" dirty="0" err="1" smtClean="0"/>
              <a:t>Ainsi</a:t>
            </a:r>
            <a:r>
              <a:rPr lang="pl-PL" dirty="0" smtClean="0"/>
              <a:t>;</a:t>
            </a:r>
          </a:p>
          <a:p>
            <a:pPr marL="320040" indent="-320040" eaLnBrk="1" fontAlgn="auto" hangingPunct="1">
              <a:spcAft>
                <a:spcPts val="0"/>
              </a:spcAft>
              <a:buFont typeface="Arial" pitchFamily="34" charset="0"/>
              <a:buChar char="•"/>
              <a:defRPr/>
            </a:pPr>
            <a:r>
              <a:rPr lang="pl-PL" dirty="0" smtClean="0"/>
              <a:t>Par </a:t>
            </a:r>
            <a:r>
              <a:rPr lang="pl-PL" dirty="0" err="1" smtClean="0"/>
              <a:t>conséquent</a:t>
            </a:r>
            <a:r>
              <a:rPr lang="pl-PL" dirty="0" smtClean="0"/>
              <a:t>;</a:t>
            </a:r>
          </a:p>
          <a:p>
            <a:pPr marL="320040" indent="-320040" eaLnBrk="1" fontAlgn="auto" hangingPunct="1">
              <a:spcAft>
                <a:spcPts val="0"/>
              </a:spcAft>
              <a:buFont typeface="Arial" pitchFamily="34" charset="0"/>
              <a:buChar char="•"/>
              <a:defRPr/>
            </a:pPr>
            <a:r>
              <a:rPr lang="pl-PL" dirty="0" err="1" smtClean="0"/>
              <a:t>Dès</a:t>
            </a:r>
            <a:r>
              <a:rPr lang="pl-PL" dirty="0" smtClean="0"/>
              <a:t> </a:t>
            </a:r>
            <a:r>
              <a:rPr lang="pl-PL" dirty="0" err="1" smtClean="0"/>
              <a:t>lors</a:t>
            </a:r>
            <a:r>
              <a:rPr lang="pl-PL" dirty="0" smtClean="0"/>
              <a:t>;</a:t>
            </a:r>
          </a:p>
          <a:p>
            <a:pPr marL="320040" indent="-320040" eaLnBrk="1" fontAlgn="auto" hangingPunct="1">
              <a:spcAft>
                <a:spcPts val="0"/>
              </a:spcAft>
              <a:buFont typeface="Arial" pitchFamily="34" charset="0"/>
              <a:buChar char="•"/>
              <a:defRPr/>
            </a:pPr>
            <a:r>
              <a:rPr lang="pl-PL" dirty="0" smtClean="0"/>
              <a:t>En </a:t>
            </a:r>
            <a:r>
              <a:rPr lang="pl-PL" dirty="0" err="1" smtClean="0"/>
              <a:t>conséquence</a:t>
            </a:r>
            <a:endParaRPr lang="pl-PL" dirty="0" smtClean="0"/>
          </a:p>
          <a:p>
            <a:pPr marL="320040" indent="-320040" eaLnBrk="1" fontAlgn="auto" hangingPunct="1">
              <a:spcAft>
                <a:spcPts val="0"/>
              </a:spcAft>
              <a:buFont typeface="Arial" pitchFamily="34" charset="0"/>
              <a:buChar char="•"/>
              <a:defRPr/>
            </a:pPr>
            <a:endParaRPr lang="pl-PL" dirty="0" smtClean="0"/>
          </a:p>
        </p:txBody>
      </p:sp>
    </p:spTree>
  </p:cSld>
  <p:clrMapOvr>
    <a:masterClrMapping/>
  </p:clrMapOvr>
  <p:transition spd="med">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ytuł 1"/>
          <p:cNvSpPr>
            <a:spLocks noGrp="1"/>
          </p:cNvSpPr>
          <p:nvPr>
            <p:ph type="title"/>
          </p:nvPr>
        </p:nvSpPr>
        <p:spPr>
          <a:xfrm>
            <a:off x="612775" y="228600"/>
            <a:ext cx="8153400" cy="990600"/>
          </a:xfrm>
        </p:spPr>
        <p:txBody>
          <a:bodyPr/>
          <a:lstStyle/>
          <a:p>
            <a:pPr algn="ctr" eaLnBrk="1" hangingPunct="1"/>
            <a:r>
              <a:rPr lang="pl-PL" smtClean="0"/>
              <a:t>LA CONSEQUENCE</a:t>
            </a:r>
          </a:p>
        </p:txBody>
      </p:sp>
      <p:sp>
        <p:nvSpPr>
          <p:cNvPr id="32771" name="Symbol zastępczy zawartości 2"/>
          <p:cNvSpPr>
            <a:spLocks noGrp="1"/>
          </p:cNvSpPr>
          <p:nvPr>
            <p:ph sz="quarter" idx="1"/>
          </p:nvPr>
        </p:nvSpPr>
        <p:spPr>
          <a:xfrm>
            <a:off x="612775" y="1600200"/>
            <a:ext cx="8153400" cy="4924425"/>
          </a:xfrm>
        </p:spPr>
        <p:txBody>
          <a:bodyPr anchor="ctr"/>
          <a:lstStyle/>
          <a:p>
            <a:pPr eaLnBrk="1" hangingPunct="1"/>
            <a:r>
              <a:rPr lang="pl-PL" sz="3200" smtClean="0"/>
              <a:t>locutions prépositives: </a:t>
            </a:r>
          </a:p>
          <a:p>
            <a:pPr eaLnBrk="1" hangingPunct="1">
              <a:buFont typeface="Arial" pitchFamily="34" charset="0"/>
              <a:buChar char="•"/>
            </a:pPr>
            <a:r>
              <a:rPr lang="pl-PL" sz="3200" smtClean="0"/>
              <a:t>D’o</a:t>
            </a:r>
            <a:r>
              <a:rPr lang="pl-PL" sz="3200" smtClean="0">
                <a:latin typeface="Calibri" pitchFamily="34" charset="0"/>
              </a:rPr>
              <a:t>ù</a:t>
            </a:r>
            <a:r>
              <a:rPr lang="pl-PL" sz="3200" smtClean="0"/>
              <a:t>;</a:t>
            </a:r>
          </a:p>
          <a:p>
            <a:pPr eaLnBrk="1" hangingPunct="1">
              <a:buFont typeface="Arial" pitchFamily="34" charset="0"/>
              <a:buChar char="•"/>
            </a:pPr>
            <a:r>
              <a:rPr lang="pl-PL" sz="3200" smtClean="0"/>
              <a:t>De ce fait;</a:t>
            </a:r>
          </a:p>
          <a:p>
            <a:pPr eaLnBrk="1" hangingPunct="1">
              <a:buFont typeface="Arial" pitchFamily="34" charset="0"/>
              <a:buChar char="•"/>
            </a:pPr>
            <a:endParaRPr lang="pl-PL" smtClean="0"/>
          </a:p>
        </p:txBody>
      </p:sp>
    </p:spTree>
  </p:cSld>
  <p:clrMapOvr>
    <a:masterClrMapping/>
  </p:clrMapOvr>
  <p:transition spd="med">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ytuł 1"/>
          <p:cNvSpPr>
            <a:spLocks noGrp="1"/>
          </p:cNvSpPr>
          <p:nvPr>
            <p:ph type="title"/>
          </p:nvPr>
        </p:nvSpPr>
        <p:spPr>
          <a:xfrm>
            <a:off x="612775" y="228600"/>
            <a:ext cx="8153400" cy="990600"/>
          </a:xfrm>
        </p:spPr>
        <p:txBody>
          <a:bodyPr/>
          <a:lstStyle/>
          <a:p>
            <a:pPr algn="ctr" eaLnBrk="1" hangingPunct="1"/>
            <a:r>
              <a:rPr lang="pl-PL" smtClean="0"/>
              <a:t>L’OPPOSITION</a:t>
            </a:r>
          </a:p>
        </p:txBody>
      </p:sp>
      <p:sp>
        <p:nvSpPr>
          <p:cNvPr id="3" name="Symbol zastępczy zawartości 2"/>
          <p:cNvSpPr>
            <a:spLocks noGrp="1"/>
          </p:cNvSpPr>
          <p:nvPr>
            <p:ph sz="quarter" idx="1"/>
          </p:nvPr>
        </p:nvSpPr>
        <p:spPr>
          <a:xfrm>
            <a:off x="612775" y="1600200"/>
            <a:ext cx="8153400" cy="4924425"/>
          </a:xfrm>
        </p:spPr>
        <p:txBody>
          <a:bodyPr anchor="ctr">
            <a:normAutofit fontScale="85000" lnSpcReduction="20000"/>
          </a:bodyPr>
          <a:lstStyle/>
          <a:p>
            <a:pPr marL="320040" indent="-320040" eaLnBrk="1" fontAlgn="auto" hangingPunct="1">
              <a:spcAft>
                <a:spcPts val="0"/>
              </a:spcAft>
              <a:buFont typeface="Wingdings"/>
              <a:buChar char=""/>
              <a:defRPr/>
            </a:pPr>
            <a:endParaRPr lang="pl-PL" dirty="0" smtClean="0"/>
          </a:p>
          <a:p>
            <a:pPr marL="320040" indent="-320040" eaLnBrk="1" fontAlgn="auto" hangingPunct="1">
              <a:spcAft>
                <a:spcPts val="0"/>
              </a:spcAft>
              <a:buFont typeface="Wingdings"/>
              <a:buChar char=""/>
              <a:defRPr/>
            </a:pPr>
            <a:endParaRPr lang="pl-PL" dirty="0" smtClean="0"/>
          </a:p>
          <a:p>
            <a:pPr marL="320040" indent="-320040" eaLnBrk="1" fontAlgn="auto" hangingPunct="1">
              <a:spcAft>
                <a:spcPts val="0"/>
              </a:spcAft>
              <a:buFont typeface="Wingdings"/>
              <a:buChar char=""/>
              <a:defRPr/>
            </a:pPr>
            <a:r>
              <a:rPr lang="pl-PL" sz="3500" dirty="0" err="1" smtClean="0"/>
              <a:t>Locutions</a:t>
            </a:r>
            <a:r>
              <a:rPr lang="pl-PL" sz="3500" dirty="0" smtClean="0"/>
              <a:t> </a:t>
            </a:r>
            <a:r>
              <a:rPr lang="pl-PL" sz="3500" dirty="0" err="1" smtClean="0"/>
              <a:t>conjonctive</a:t>
            </a:r>
            <a:r>
              <a:rPr lang="pl-PL" sz="3500" dirty="0" smtClean="0"/>
              <a:t>:</a:t>
            </a:r>
          </a:p>
          <a:p>
            <a:pPr marL="320040" indent="-320040" eaLnBrk="1" fontAlgn="auto" hangingPunct="1">
              <a:spcAft>
                <a:spcPts val="0"/>
              </a:spcAft>
              <a:buFont typeface="Arial" pitchFamily="34" charset="0"/>
              <a:buChar char="•"/>
              <a:defRPr/>
            </a:pPr>
            <a:r>
              <a:rPr lang="pl-PL" sz="3500" dirty="0" err="1" smtClean="0"/>
              <a:t>Bien</a:t>
            </a:r>
            <a:r>
              <a:rPr lang="pl-PL" sz="3500" dirty="0" smtClean="0"/>
              <a:t> </a:t>
            </a:r>
            <a:r>
              <a:rPr lang="pl-PL" sz="3500" dirty="0" err="1" smtClean="0"/>
              <a:t>que</a:t>
            </a:r>
            <a:r>
              <a:rPr lang="pl-PL" sz="3500" dirty="0" smtClean="0"/>
              <a:t>;</a:t>
            </a:r>
          </a:p>
          <a:p>
            <a:pPr marL="320040" indent="-320040" eaLnBrk="1" fontAlgn="auto" hangingPunct="1">
              <a:spcAft>
                <a:spcPts val="0"/>
              </a:spcAft>
              <a:buFont typeface="Arial" pitchFamily="34" charset="0"/>
              <a:buChar char="•"/>
              <a:defRPr/>
            </a:pPr>
            <a:r>
              <a:rPr lang="pl-PL" sz="3500" dirty="0" err="1" smtClean="0"/>
              <a:t>Quoique</a:t>
            </a:r>
            <a:r>
              <a:rPr lang="pl-PL" sz="3500" dirty="0" smtClean="0"/>
              <a:t>;</a:t>
            </a:r>
          </a:p>
          <a:p>
            <a:pPr marL="320040" indent="-320040" eaLnBrk="1" fontAlgn="auto" hangingPunct="1">
              <a:spcAft>
                <a:spcPts val="0"/>
              </a:spcAft>
              <a:buFont typeface="Arial" pitchFamily="34" charset="0"/>
              <a:buChar char="•"/>
              <a:defRPr/>
            </a:pPr>
            <a:r>
              <a:rPr lang="pl-PL" sz="3500" dirty="0" err="1" smtClean="0"/>
              <a:t>Quel…que</a:t>
            </a:r>
            <a:r>
              <a:rPr lang="pl-PL" sz="3500" dirty="0" smtClean="0"/>
              <a:t>, </a:t>
            </a:r>
            <a:r>
              <a:rPr lang="pl-PL" sz="3500" dirty="0" err="1" smtClean="0"/>
              <a:t>quelque</a:t>
            </a:r>
            <a:r>
              <a:rPr lang="pl-PL" sz="3500" dirty="0" smtClean="0"/>
              <a:t>… </a:t>
            </a:r>
            <a:r>
              <a:rPr lang="pl-PL" sz="3500" dirty="0" err="1" smtClean="0"/>
              <a:t>que</a:t>
            </a:r>
            <a:endParaRPr lang="pl-PL" sz="3500" dirty="0" smtClean="0"/>
          </a:p>
          <a:p>
            <a:pPr marL="320040" indent="-320040" eaLnBrk="1" fontAlgn="auto" hangingPunct="1">
              <a:spcAft>
                <a:spcPts val="0"/>
              </a:spcAft>
              <a:buFont typeface="Wingdings" pitchFamily="2" charset="2"/>
              <a:buChar char="q"/>
              <a:defRPr/>
            </a:pPr>
            <a:r>
              <a:rPr lang="pl-PL" sz="3500" dirty="0" err="1" smtClean="0"/>
              <a:t>conjonctions</a:t>
            </a:r>
            <a:r>
              <a:rPr lang="pl-PL" sz="3500" dirty="0" smtClean="0"/>
              <a:t>:</a:t>
            </a:r>
          </a:p>
          <a:p>
            <a:pPr marL="320040" indent="-320040" eaLnBrk="1" fontAlgn="auto" hangingPunct="1">
              <a:spcAft>
                <a:spcPts val="0"/>
              </a:spcAft>
              <a:buFont typeface="Arial" pitchFamily="34" charset="0"/>
              <a:buChar char="•"/>
              <a:defRPr/>
            </a:pPr>
            <a:r>
              <a:rPr lang="pl-PL" sz="3500" dirty="0" err="1" smtClean="0"/>
              <a:t>Mais</a:t>
            </a:r>
            <a:r>
              <a:rPr lang="pl-PL" sz="3500" dirty="0" smtClean="0"/>
              <a:t>;</a:t>
            </a:r>
          </a:p>
          <a:p>
            <a:pPr marL="320040" indent="-320040" eaLnBrk="1" fontAlgn="auto" hangingPunct="1">
              <a:spcAft>
                <a:spcPts val="0"/>
              </a:spcAft>
              <a:buFont typeface="Arial" pitchFamily="34" charset="0"/>
              <a:buChar char="•"/>
              <a:defRPr/>
            </a:pPr>
            <a:r>
              <a:rPr lang="pl-PL" sz="3500" dirty="0" smtClean="0"/>
              <a:t>Or; </a:t>
            </a:r>
          </a:p>
          <a:p>
            <a:pPr marL="320040" indent="-320040" eaLnBrk="1" fontAlgn="auto" hangingPunct="1">
              <a:spcAft>
                <a:spcPts val="0"/>
              </a:spcAft>
              <a:buFont typeface="Wingdings" pitchFamily="2" charset="2"/>
              <a:buChar char="q"/>
              <a:defRPr/>
            </a:pPr>
            <a:r>
              <a:rPr lang="pl-PL" sz="3500" dirty="0" err="1" smtClean="0"/>
              <a:t>Adverbe</a:t>
            </a:r>
            <a:r>
              <a:rPr lang="pl-PL" sz="3500" dirty="0" smtClean="0"/>
              <a:t>:</a:t>
            </a:r>
          </a:p>
          <a:p>
            <a:pPr marL="320040" indent="-320040" eaLnBrk="1" fontAlgn="auto" hangingPunct="1">
              <a:spcAft>
                <a:spcPts val="0"/>
              </a:spcAft>
              <a:buFont typeface="Arial" pitchFamily="34" charset="0"/>
              <a:buChar char="•"/>
              <a:defRPr/>
            </a:pPr>
            <a:r>
              <a:rPr lang="pl-PL" sz="3500" dirty="0" err="1" smtClean="0"/>
              <a:t>Pourtant</a:t>
            </a:r>
            <a:r>
              <a:rPr lang="pl-PL" sz="3500" dirty="0" smtClean="0"/>
              <a:t>, </a:t>
            </a:r>
            <a:r>
              <a:rPr lang="pl-PL" sz="3500" dirty="0" err="1" smtClean="0"/>
              <a:t>cependant</a:t>
            </a:r>
            <a:r>
              <a:rPr lang="pl-PL" sz="3500" dirty="0" smtClean="0"/>
              <a:t>, </a:t>
            </a:r>
            <a:r>
              <a:rPr lang="pl-PL" sz="3500" dirty="0" err="1" smtClean="0"/>
              <a:t>toutefois</a:t>
            </a:r>
            <a:r>
              <a:rPr lang="pl-PL" sz="3500" dirty="0" smtClean="0"/>
              <a:t>, </a:t>
            </a:r>
            <a:r>
              <a:rPr lang="pl-PL" sz="3500" dirty="0" err="1" smtClean="0"/>
              <a:t>néanmoins</a:t>
            </a:r>
            <a:endParaRPr lang="pl-PL" sz="3500" dirty="0" smtClean="0"/>
          </a:p>
          <a:p>
            <a:pPr marL="320040" indent="-320040" eaLnBrk="1" fontAlgn="auto" hangingPunct="1">
              <a:spcAft>
                <a:spcPts val="0"/>
              </a:spcAft>
              <a:buFont typeface="Wingdings"/>
              <a:buNone/>
              <a:defRPr/>
            </a:pPr>
            <a:endParaRPr lang="pl-PL" dirty="0" smtClean="0"/>
          </a:p>
          <a:p>
            <a:pPr marL="320040" indent="-320040" eaLnBrk="1" fontAlgn="auto" hangingPunct="1">
              <a:spcAft>
                <a:spcPts val="0"/>
              </a:spcAft>
              <a:buFont typeface="Wingdings"/>
              <a:buNone/>
              <a:defRPr/>
            </a:pPr>
            <a:endParaRPr lang="pl-PL" dirty="0" smtClean="0"/>
          </a:p>
          <a:p>
            <a:pPr marL="320040" indent="-320040" eaLnBrk="1" fontAlgn="auto" hangingPunct="1">
              <a:spcAft>
                <a:spcPts val="0"/>
              </a:spcAft>
              <a:buFont typeface="Arial" pitchFamily="34" charset="0"/>
              <a:buChar char="•"/>
              <a:defRPr/>
            </a:pPr>
            <a:endParaRPr lang="pl-PL" dirty="0" smtClean="0"/>
          </a:p>
        </p:txBody>
      </p:sp>
    </p:spTree>
  </p:cSld>
  <p:clrMapOvr>
    <a:masterClrMapping/>
  </p:clrMapOvr>
  <p:transition spd="med">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ytuł 1"/>
          <p:cNvSpPr>
            <a:spLocks noGrp="1"/>
          </p:cNvSpPr>
          <p:nvPr>
            <p:ph type="title"/>
          </p:nvPr>
        </p:nvSpPr>
        <p:spPr>
          <a:xfrm>
            <a:off x="612775" y="228600"/>
            <a:ext cx="8153400" cy="990600"/>
          </a:xfrm>
        </p:spPr>
        <p:txBody>
          <a:bodyPr/>
          <a:lstStyle/>
          <a:p>
            <a:pPr eaLnBrk="1" hangingPunct="1"/>
            <a:r>
              <a:rPr lang="pl-PL" smtClean="0"/>
              <a:t>Bibliographie:</a:t>
            </a:r>
          </a:p>
        </p:txBody>
      </p:sp>
      <p:sp>
        <p:nvSpPr>
          <p:cNvPr id="3" name="Symbol zastępczy zawartości 2"/>
          <p:cNvSpPr>
            <a:spLocks noGrp="1"/>
          </p:cNvSpPr>
          <p:nvPr>
            <p:ph sz="quarter" idx="1"/>
          </p:nvPr>
        </p:nvSpPr>
        <p:spPr>
          <a:xfrm>
            <a:off x="457200" y="1600200"/>
            <a:ext cx="8229600" cy="4924425"/>
          </a:xfrm>
        </p:spPr>
        <p:txBody>
          <a:bodyPr>
            <a:normAutofit fontScale="25000" lnSpcReduction="20000"/>
          </a:bodyPr>
          <a:lstStyle/>
          <a:p>
            <a:pPr marL="320040" indent="-320040" eaLnBrk="1" fontAlgn="auto" hangingPunct="1">
              <a:spcAft>
                <a:spcPts val="0"/>
              </a:spcAft>
              <a:buFont typeface="Wingdings"/>
              <a:buNone/>
              <a:defRPr/>
            </a:pPr>
            <a:endParaRPr lang="pl-PL" dirty="0"/>
          </a:p>
          <a:p>
            <a:pPr marL="320040" indent="-320040" eaLnBrk="1" fontAlgn="auto" hangingPunct="1">
              <a:spcAft>
                <a:spcPts val="0"/>
              </a:spcAft>
              <a:buFont typeface="Wingdings"/>
              <a:buChar char=""/>
              <a:defRPr/>
            </a:pPr>
            <a:r>
              <a:rPr lang="pl-PL" sz="9600" dirty="0" err="1" smtClean="0"/>
              <a:t>Abbadie</a:t>
            </a:r>
            <a:r>
              <a:rPr lang="pl-PL" sz="9600" dirty="0" smtClean="0"/>
              <a:t> </a:t>
            </a:r>
            <a:r>
              <a:rPr lang="pl-PL" sz="9600" dirty="0" err="1" smtClean="0"/>
              <a:t>Ch</a:t>
            </a:r>
            <a:r>
              <a:rPr lang="pl-PL" sz="9600" dirty="0" smtClean="0"/>
              <a:t>., </a:t>
            </a:r>
            <a:r>
              <a:rPr lang="pl-PL" sz="9600" dirty="0" err="1" smtClean="0"/>
              <a:t>Chovelon</a:t>
            </a:r>
            <a:r>
              <a:rPr lang="pl-PL" sz="9600" dirty="0" smtClean="0"/>
              <a:t> B., </a:t>
            </a:r>
            <a:r>
              <a:rPr lang="pl-PL" sz="9600" dirty="0" err="1" smtClean="0"/>
              <a:t>Morsel</a:t>
            </a:r>
            <a:r>
              <a:rPr lang="pl-PL" sz="9600" dirty="0" smtClean="0"/>
              <a:t> </a:t>
            </a:r>
            <a:r>
              <a:rPr lang="pl-PL" sz="9600" dirty="0" err="1" smtClean="0"/>
              <a:t>M.-H</a:t>
            </a:r>
            <a:r>
              <a:rPr lang="pl-PL" sz="9600" dirty="0" smtClean="0"/>
              <a:t>., 1988: </a:t>
            </a:r>
            <a:r>
              <a:rPr lang="pl-PL" sz="9600" i="1" dirty="0" err="1" smtClean="0"/>
              <a:t>L’expression</a:t>
            </a:r>
            <a:r>
              <a:rPr lang="pl-PL" sz="9600" i="1" dirty="0" smtClean="0"/>
              <a:t> </a:t>
            </a:r>
            <a:r>
              <a:rPr lang="pl-PL" sz="9600" i="1" dirty="0" err="1" smtClean="0"/>
              <a:t>française</a:t>
            </a:r>
            <a:r>
              <a:rPr lang="pl-PL" sz="9600" i="1" dirty="0" smtClean="0"/>
              <a:t> </a:t>
            </a:r>
            <a:r>
              <a:rPr lang="pl-PL" sz="9600" i="1" dirty="0" err="1" smtClean="0"/>
              <a:t>orale</a:t>
            </a:r>
            <a:r>
              <a:rPr lang="pl-PL" sz="9600" i="1" dirty="0" smtClean="0"/>
              <a:t> et </a:t>
            </a:r>
            <a:r>
              <a:rPr lang="pl-PL" sz="9600" i="1" dirty="0" err="1" smtClean="0"/>
              <a:t>écrite</a:t>
            </a:r>
            <a:r>
              <a:rPr lang="pl-PL" sz="9600" i="1" dirty="0" smtClean="0"/>
              <a:t>. </a:t>
            </a:r>
            <a:r>
              <a:rPr lang="pl-PL" sz="9600" dirty="0" err="1" smtClean="0"/>
              <a:t>GrGrevisse</a:t>
            </a:r>
            <a:r>
              <a:rPr lang="pl-PL" sz="9600" dirty="0"/>
              <a:t>, 1969 : </a:t>
            </a:r>
            <a:r>
              <a:rPr lang="pl-PL" sz="9600" i="1" dirty="0" err="1"/>
              <a:t>Précis</a:t>
            </a:r>
            <a:r>
              <a:rPr lang="pl-PL" sz="9600" i="1" dirty="0"/>
              <a:t> de </a:t>
            </a:r>
            <a:r>
              <a:rPr lang="pl-PL" sz="9600" i="1" dirty="0" err="1"/>
              <a:t>grammaire</a:t>
            </a:r>
            <a:r>
              <a:rPr lang="pl-PL" sz="9600" i="1" dirty="0"/>
              <a:t> </a:t>
            </a:r>
            <a:r>
              <a:rPr lang="pl-PL" sz="9600" i="1" dirty="0" err="1"/>
              <a:t>française</a:t>
            </a:r>
            <a:r>
              <a:rPr lang="pl-PL" sz="9600" dirty="0"/>
              <a:t>. </a:t>
            </a:r>
            <a:r>
              <a:rPr lang="pl-PL" sz="9600" dirty="0" err="1"/>
              <a:t>Paris</a:t>
            </a:r>
            <a:r>
              <a:rPr lang="pl-PL" sz="9600" dirty="0"/>
              <a:t>, </a:t>
            </a:r>
            <a:r>
              <a:rPr lang="pl-PL" sz="9600" dirty="0" err="1"/>
              <a:t>Duculot</a:t>
            </a:r>
            <a:endParaRPr lang="pl-PL" sz="9600" dirty="0"/>
          </a:p>
          <a:p>
            <a:pPr marL="320040" indent="-320040" eaLnBrk="1" fontAlgn="auto" hangingPunct="1">
              <a:spcAft>
                <a:spcPts val="0"/>
              </a:spcAft>
              <a:buFont typeface="Wingdings"/>
              <a:buChar char=""/>
              <a:defRPr/>
            </a:pPr>
            <a:r>
              <a:rPr lang="pl-PL" sz="9600" dirty="0" err="1" smtClean="0"/>
              <a:t>Chanteleuve</a:t>
            </a:r>
            <a:r>
              <a:rPr lang="pl-PL" sz="9600" dirty="0" smtClean="0"/>
              <a:t> O., 1995: </a:t>
            </a:r>
            <a:r>
              <a:rPr lang="pl-PL" sz="9600" i="1" dirty="0" err="1" smtClean="0"/>
              <a:t>Ecrire</a:t>
            </a:r>
            <a:r>
              <a:rPr lang="pl-PL" sz="9600" i="1" dirty="0" smtClean="0"/>
              <a:t>.</a:t>
            </a:r>
            <a:r>
              <a:rPr lang="pl-PL" sz="9600" dirty="0" smtClean="0"/>
              <a:t> </a:t>
            </a:r>
            <a:r>
              <a:rPr lang="pl-PL" sz="9600" dirty="0" err="1" smtClean="0"/>
              <a:t>Paris</a:t>
            </a:r>
            <a:r>
              <a:rPr lang="pl-PL" sz="9600" dirty="0" smtClean="0"/>
              <a:t>.</a:t>
            </a:r>
          </a:p>
          <a:p>
            <a:pPr marL="320040" indent="-320040" eaLnBrk="1" fontAlgn="auto" hangingPunct="1">
              <a:spcAft>
                <a:spcPts val="0"/>
              </a:spcAft>
              <a:buFont typeface="Wingdings"/>
              <a:buChar char=""/>
              <a:defRPr/>
            </a:pPr>
            <a:r>
              <a:rPr lang="pl-PL" sz="9600" dirty="0" err="1" smtClean="0"/>
              <a:t>Dupleix</a:t>
            </a:r>
            <a:r>
              <a:rPr lang="pl-PL" sz="9600" dirty="0" smtClean="0"/>
              <a:t> D., </a:t>
            </a:r>
            <a:r>
              <a:rPr lang="pl-PL" sz="9600" dirty="0" err="1" smtClean="0"/>
              <a:t>Mègre</a:t>
            </a:r>
            <a:r>
              <a:rPr lang="pl-PL" sz="9600" dirty="0" smtClean="0"/>
              <a:t> B., 2007: </a:t>
            </a:r>
            <a:r>
              <a:rPr lang="pl-PL" sz="9600" i="1" dirty="0" err="1" smtClean="0"/>
              <a:t>Production</a:t>
            </a:r>
            <a:r>
              <a:rPr lang="pl-PL" sz="9600" i="1" dirty="0" smtClean="0"/>
              <a:t> </a:t>
            </a:r>
            <a:r>
              <a:rPr lang="pl-PL" sz="9600" i="1" dirty="0" err="1" smtClean="0"/>
              <a:t>écrite</a:t>
            </a:r>
            <a:r>
              <a:rPr lang="pl-PL" sz="9600" dirty="0" smtClean="0"/>
              <a:t>. </a:t>
            </a:r>
            <a:r>
              <a:rPr lang="pl-PL" sz="9600" dirty="0" err="1" smtClean="0"/>
              <a:t>Paris</a:t>
            </a:r>
            <a:endParaRPr lang="pl-PL" sz="9600" dirty="0" smtClean="0"/>
          </a:p>
          <a:p>
            <a:pPr marL="320040" indent="-320040" eaLnBrk="1" fontAlgn="auto" hangingPunct="1">
              <a:spcAft>
                <a:spcPts val="0"/>
              </a:spcAft>
              <a:buFont typeface="Wingdings"/>
              <a:buChar char=""/>
              <a:defRPr/>
            </a:pPr>
            <a:r>
              <a:rPr lang="pl-PL" sz="9600" dirty="0" err="1" smtClean="0"/>
              <a:t>Grevisse</a:t>
            </a:r>
            <a:r>
              <a:rPr lang="pl-PL" sz="9600" dirty="0"/>
              <a:t>, 1994: </a:t>
            </a:r>
            <a:r>
              <a:rPr lang="pl-PL" sz="9600" i="1" dirty="0" err="1"/>
              <a:t>Le</a:t>
            </a:r>
            <a:r>
              <a:rPr lang="pl-PL" sz="9600" i="1" dirty="0"/>
              <a:t> bon </a:t>
            </a:r>
            <a:r>
              <a:rPr lang="pl-PL" sz="9600" i="1" dirty="0" err="1"/>
              <a:t>usage</a:t>
            </a:r>
            <a:r>
              <a:rPr lang="pl-PL" sz="9600" dirty="0"/>
              <a:t>. </a:t>
            </a:r>
            <a:r>
              <a:rPr lang="pl-PL" sz="9600" dirty="0" err="1"/>
              <a:t>Paris</a:t>
            </a:r>
            <a:r>
              <a:rPr lang="pl-PL" sz="9600" dirty="0"/>
              <a:t>.</a:t>
            </a:r>
          </a:p>
          <a:p>
            <a:pPr marL="320040" indent="-320040" eaLnBrk="1" fontAlgn="auto" hangingPunct="1">
              <a:spcAft>
                <a:spcPts val="0"/>
              </a:spcAft>
              <a:buFont typeface="Wingdings"/>
              <a:buChar char=""/>
              <a:defRPr/>
            </a:pPr>
            <a:r>
              <a:rPr lang="pl-PL" sz="9600" dirty="0" err="1" smtClean="0"/>
              <a:t>Niquet</a:t>
            </a:r>
            <a:r>
              <a:rPr lang="pl-PL" sz="9600" dirty="0" smtClean="0"/>
              <a:t> G., 1993: </a:t>
            </a:r>
            <a:r>
              <a:rPr lang="pl-PL" sz="9600" i="1" dirty="0" err="1" smtClean="0"/>
              <a:t>Ecrire</a:t>
            </a:r>
            <a:r>
              <a:rPr lang="pl-PL" sz="9600" i="1" dirty="0" smtClean="0"/>
              <a:t> </a:t>
            </a:r>
            <a:r>
              <a:rPr lang="pl-PL" sz="9600" i="1" dirty="0" err="1" smtClean="0"/>
              <a:t>avec</a:t>
            </a:r>
            <a:r>
              <a:rPr lang="pl-PL" sz="9600" i="1" dirty="0" smtClean="0"/>
              <a:t> </a:t>
            </a:r>
            <a:r>
              <a:rPr lang="pl-PL" sz="9600" i="1" dirty="0" err="1" smtClean="0"/>
              <a:t>logique</a:t>
            </a:r>
            <a:r>
              <a:rPr lang="pl-PL" sz="9600" i="1" dirty="0" smtClean="0"/>
              <a:t> et </a:t>
            </a:r>
            <a:r>
              <a:rPr lang="pl-PL" sz="9600" i="1" dirty="0" err="1" smtClean="0"/>
              <a:t>clarté</a:t>
            </a:r>
            <a:r>
              <a:rPr lang="pl-PL" sz="9600" dirty="0" smtClean="0"/>
              <a:t>. </a:t>
            </a:r>
            <a:r>
              <a:rPr lang="pl-PL" sz="9600" dirty="0" err="1" smtClean="0"/>
              <a:t>Paris</a:t>
            </a:r>
            <a:endParaRPr lang="pl-PL" sz="9600" dirty="0" smtClean="0"/>
          </a:p>
          <a:p>
            <a:pPr marL="320040" indent="-320040" eaLnBrk="1" fontAlgn="auto" hangingPunct="1">
              <a:spcAft>
                <a:spcPts val="0"/>
              </a:spcAft>
              <a:buFont typeface="Wingdings"/>
              <a:buChar char=""/>
              <a:defRPr/>
            </a:pPr>
            <a:r>
              <a:rPr lang="pl-PL" sz="9600" dirty="0" err="1" smtClean="0"/>
              <a:t>enoble</a:t>
            </a:r>
            <a:endParaRPr lang="pl-PL" sz="9600" dirty="0"/>
          </a:p>
          <a:p>
            <a:pPr marL="320040" indent="-320040" eaLnBrk="1" fontAlgn="auto" hangingPunct="1">
              <a:spcAft>
                <a:spcPts val="0"/>
              </a:spcAft>
              <a:buFont typeface="Wingdings"/>
              <a:buChar char=""/>
              <a:defRPr/>
            </a:pPr>
            <a:r>
              <a:rPr lang="pl-PL" sz="9600" dirty="0" err="1" smtClean="0"/>
              <a:t>Poisson-Quinton</a:t>
            </a:r>
            <a:r>
              <a:rPr lang="pl-PL" sz="9600" dirty="0" smtClean="0"/>
              <a:t> </a:t>
            </a:r>
            <a:r>
              <a:rPr lang="pl-PL" sz="9600" dirty="0"/>
              <a:t>S., </a:t>
            </a:r>
            <a:r>
              <a:rPr lang="pl-PL" sz="9600" dirty="0" err="1"/>
              <a:t>Mimran</a:t>
            </a:r>
            <a:r>
              <a:rPr lang="pl-PL" sz="9600" dirty="0"/>
              <a:t> R., 2006: </a:t>
            </a:r>
            <a:r>
              <a:rPr lang="pl-PL" sz="9600" i="1" dirty="0" err="1"/>
              <a:t>Expression</a:t>
            </a:r>
            <a:r>
              <a:rPr lang="pl-PL" sz="9600" i="1" dirty="0"/>
              <a:t> </a:t>
            </a:r>
            <a:r>
              <a:rPr lang="pl-PL" sz="9600" i="1" dirty="0" err="1"/>
              <a:t>écrite</a:t>
            </a:r>
            <a:r>
              <a:rPr lang="pl-PL" sz="9600" dirty="0"/>
              <a:t>. </a:t>
            </a:r>
            <a:r>
              <a:rPr lang="pl-PL" sz="9600" dirty="0" err="1" smtClean="0"/>
              <a:t>Paris</a:t>
            </a:r>
            <a:r>
              <a:rPr lang="pl-PL" sz="9600" dirty="0" smtClean="0"/>
              <a:t>.</a:t>
            </a:r>
          </a:p>
          <a:p>
            <a:pPr marL="320040" indent="-320040" eaLnBrk="1" fontAlgn="auto" hangingPunct="1">
              <a:spcAft>
                <a:spcPts val="0"/>
              </a:spcAft>
              <a:buFont typeface="Wingdings"/>
              <a:buChar char=""/>
              <a:defRPr/>
            </a:pPr>
            <a:r>
              <a:rPr lang="pl-PL" sz="9600" dirty="0" err="1" smtClean="0"/>
              <a:t>Ruquet</a:t>
            </a:r>
            <a:r>
              <a:rPr lang="pl-PL" sz="9600" dirty="0" smtClean="0"/>
              <a:t> </a:t>
            </a:r>
            <a:r>
              <a:rPr lang="pl-PL" sz="9600" dirty="0"/>
              <a:t>M.,1988: </a:t>
            </a:r>
            <a:r>
              <a:rPr lang="pl-PL" sz="9600" i="1" dirty="0" err="1"/>
              <a:t>Raisonner</a:t>
            </a:r>
            <a:r>
              <a:rPr lang="pl-PL" sz="9600" i="1" dirty="0"/>
              <a:t> à la </a:t>
            </a:r>
            <a:r>
              <a:rPr lang="pl-PL" sz="9600" i="1" dirty="0" err="1"/>
              <a:t>française</a:t>
            </a:r>
            <a:r>
              <a:rPr lang="pl-PL" sz="9600" dirty="0"/>
              <a:t>. </a:t>
            </a:r>
            <a:r>
              <a:rPr lang="pl-PL" sz="9600" dirty="0" err="1"/>
              <a:t>Exercices</a:t>
            </a:r>
            <a:r>
              <a:rPr lang="pl-PL" sz="9600" dirty="0"/>
              <a:t> t. 1 et 2. </a:t>
            </a:r>
            <a:r>
              <a:rPr lang="pl-PL" sz="9600" dirty="0" err="1"/>
              <a:t>Paris</a:t>
            </a:r>
            <a:r>
              <a:rPr lang="pl-PL" sz="9600" dirty="0" smtClean="0"/>
              <a:t>. </a:t>
            </a:r>
          </a:p>
          <a:p>
            <a:pPr marL="320040" indent="-320040" eaLnBrk="1" fontAlgn="auto" hangingPunct="1">
              <a:spcAft>
                <a:spcPts val="0"/>
              </a:spcAft>
              <a:buFont typeface="Wingdings"/>
              <a:buChar char=""/>
              <a:defRPr/>
            </a:pPr>
            <a:r>
              <a:rPr lang="pl-PL" sz="9600" dirty="0" err="1" smtClean="0"/>
              <a:t>Siréjols</a:t>
            </a:r>
            <a:r>
              <a:rPr lang="pl-PL" sz="9600" dirty="0" smtClean="0"/>
              <a:t> E., Claude P., 2004: </a:t>
            </a:r>
            <a:r>
              <a:rPr lang="pl-PL" sz="9600" i="1" dirty="0" smtClean="0"/>
              <a:t>450 </a:t>
            </a:r>
            <a:r>
              <a:rPr lang="pl-PL" sz="9600" i="1" dirty="0" err="1" smtClean="0"/>
              <a:t>Nouveau</a:t>
            </a:r>
            <a:r>
              <a:rPr lang="pl-PL" sz="9600" i="1" dirty="0" smtClean="0"/>
              <a:t> </a:t>
            </a:r>
            <a:r>
              <a:rPr lang="pl-PL" sz="9600" i="1" dirty="0" err="1" smtClean="0"/>
              <a:t>Exercices</a:t>
            </a:r>
            <a:r>
              <a:rPr lang="pl-PL" sz="9600" i="1" dirty="0" smtClean="0"/>
              <a:t> (</a:t>
            </a:r>
            <a:r>
              <a:rPr lang="pl-PL" sz="9600" i="1" dirty="0" err="1" smtClean="0"/>
              <a:t>niveau</a:t>
            </a:r>
            <a:r>
              <a:rPr lang="pl-PL" sz="9600" i="1" dirty="0" smtClean="0"/>
              <a:t> </a:t>
            </a:r>
            <a:r>
              <a:rPr lang="pl-PL" sz="9600" i="1" dirty="0" err="1" smtClean="0"/>
              <a:t>avancé</a:t>
            </a:r>
            <a:r>
              <a:rPr lang="pl-PL" sz="9600" i="1" dirty="0" smtClean="0"/>
              <a:t> et </a:t>
            </a:r>
            <a:r>
              <a:rPr lang="pl-PL" sz="9600" i="1" dirty="0" err="1" smtClean="0"/>
              <a:t>intermédiaire</a:t>
            </a:r>
            <a:r>
              <a:rPr lang="pl-PL" sz="9600" i="1" dirty="0" smtClean="0"/>
              <a:t>)</a:t>
            </a:r>
            <a:r>
              <a:rPr lang="pl-PL" sz="9600" dirty="0" smtClean="0"/>
              <a:t>. </a:t>
            </a:r>
            <a:r>
              <a:rPr lang="pl-PL" sz="9600" dirty="0" err="1" smtClean="0"/>
              <a:t>Paris</a:t>
            </a:r>
            <a:r>
              <a:rPr lang="pl-PL" sz="9600" dirty="0" smtClean="0"/>
              <a:t>.</a:t>
            </a:r>
          </a:p>
          <a:p>
            <a:pPr marL="320040" indent="-320040" eaLnBrk="1" fontAlgn="auto" hangingPunct="1">
              <a:spcAft>
                <a:spcPts val="0"/>
              </a:spcAft>
              <a:buFont typeface="Wingdings"/>
              <a:buChar char=""/>
              <a:defRPr/>
            </a:pPr>
            <a:endParaRPr lang="pl-PL" sz="3800" dirty="0"/>
          </a:p>
        </p:txBody>
      </p:sp>
    </p:spTree>
  </p:cSld>
  <p:clrMapOvr>
    <a:masterClrMapping/>
  </p:clrMapOvr>
  <p:transition spd="med">
    <p:fade thruBlk="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ymbol zastępczy tekstu 2"/>
          <p:cNvSpPr>
            <a:spLocks noGrp="1"/>
          </p:cNvSpPr>
          <p:nvPr>
            <p:ph type="body" idx="1"/>
          </p:nvPr>
        </p:nvSpPr>
        <p:spPr/>
        <p:txBody>
          <a:bodyPr/>
          <a:lstStyle/>
          <a:p>
            <a:pPr eaLnBrk="1" hangingPunct="1"/>
            <a:endParaRPr lang="pl-PL" smtClean="0"/>
          </a:p>
        </p:txBody>
      </p:sp>
      <p:sp>
        <p:nvSpPr>
          <p:cNvPr id="2" name="Tytuł 1"/>
          <p:cNvSpPr>
            <a:spLocks noGrp="1"/>
          </p:cNvSpPr>
          <p:nvPr>
            <p:ph type="title"/>
          </p:nvPr>
        </p:nvSpPr>
        <p:spPr/>
        <p:txBody>
          <a:bodyPr/>
          <a:lstStyle/>
          <a:p>
            <a:pPr eaLnBrk="1" hangingPunct="1"/>
            <a:r>
              <a:rPr lang="pl-PL" smtClean="0"/>
              <a:t>Merci de votre attention!</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ytuł 1"/>
          <p:cNvSpPr>
            <a:spLocks noGrp="1"/>
          </p:cNvSpPr>
          <p:nvPr>
            <p:ph type="title"/>
          </p:nvPr>
        </p:nvSpPr>
        <p:spPr>
          <a:xfrm>
            <a:off x="612775" y="228600"/>
            <a:ext cx="8153400" cy="990600"/>
          </a:xfrm>
        </p:spPr>
        <p:txBody>
          <a:bodyPr/>
          <a:lstStyle/>
          <a:p>
            <a:pPr eaLnBrk="1" hangingPunct="1"/>
            <a:endParaRPr lang="pl-PL" smtClean="0"/>
          </a:p>
        </p:txBody>
      </p:sp>
      <p:sp>
        <p:nvSpPr>
          <p:cNvPr id="3" name="Symbol zastępczy zawartości 2"/>
          <p:cNvSpPr>
            <a:spLocks noGrp="1"/>
          </p:cNvSpPr>
          <p:nvPr>
            <p:ph sz="quarter" idx="1"/>
          </p:nvPr>
        </p:nvSpPr>
        <p:spPr>
          <a:xfrm>
            <a:off x="457200" y="1600200"/>
            <a:ext cx="8229600" cy="4924425"/>
          </a:xfrm>
        </p:spPr>
        <p:txBody>
          <a:bodyPr/>
          <a:lstStyle/>
          <a:p>
            <a:pPr eaLnBrk="1" hangingPunct="1"/>
            <a:r>
              <a:rPr lang="pl-PL" smtClean="0"/>
              <a:t>Donc peut-être vaut-il le coup de se pencher un peu sur l’analyse des certaines nuances et curiosités se cachant derrière les articulateurs logiques?</a:t>
            </a:r>
          </a:p>
          <a:p>
            <a:pPr eaLnBrk="1" hangingPunct="1"/>
            <a:endParaRPr lang="pl-PL" smtClean="0"/>
          </a:p>
        </p:txBody>
      </p:sp>
      <p:pic>
        <p:nvPicPr>
          <p:cNvPr id="1026" name="Picture 2" descr="C:\Users\Dominika\AppData\Local\Microsoft\Windows\Temporary Internet Files\Content.IE5\XEXJU9WW\MC900370012[1].wmf"/>
          <p:cNvPicPr>
            <a:picLocks noChangeAspect="1" noChangeArrowheads="1"/>
          </p:cNvPicPr>
          <p:nvPr/>
        </p:nvPicPr>
        <p:blipFill>
          <a:blip r:embed="rId3" cstate="print"/>
          <a:srcRect/>
          <a:stretch>
            <a:fillRect/>
          </a:stretch>
        </p:blipFill>
        <p:spPr bwMode="auto">
          <a:xfrm>
            <a:off x="3059832" y="3401616"/>
            <a:ext cx="3384376" cy="276368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ytuł 1"/>
          <p:cNvSpPr>
            <a:spLocks noGrp="1"/>
          </p:cNvSpPr>
          <p:nvPr>
            <p:ph type="title"/>
          </p:nvPr>
        </p:nvSpPr>
        <p:spPr>
          <a:xfrm>
            <a:off x="612775" y="228600"/>
            <a:ext cx="8153400" cy="990600"/>
          </a:xfrm>
        </p:spPr>
        <p:txBody>
          <a:bodyPr anchor="t"/>
          <a:lstStyle/>
          <a:p>
            <a:pPr eaLnBrk="1" hangingPunct="1"/>
            <a:r>
              <a:rPr lang="pl-PL" sz="4000" u="sng" smtClean="0"/>
              <a:t>Saviez-vous que…?</a:t>
            </a:r>
          </a:p>
        </p:txBody>
      </p:sp>
      <p:sp>
        <p:nvSpPr>
          <p:cNvPr id="3" name="Symbol zastępczy zawartości 2"/>
          <p:cNvSpPr>
            <a:spLocks noGrp="1"/>
          </p:cNvSpPr>
          <p:nvPr>
            <p:ph sz="quarter" idx="1"/>
          </p:nvPr>
        </p:nvSpPr>
        <p:spPr>
          <a:xfrm>
            <a:off x="612775" y="1600200"/>
            <a:ext cx="8153400" cy="4495800"/>
          </a:xfrm>
        </p:spPr>
        <p:txBody>
          <a:bodyPr anchor="ctr"/>
          <a:lstStyle/>
          <a:p>
            <a:pPr eaLnBrk="1" hangingPunct="1"/>
            <a:r>
              <a:rPr lang="pl-PL" sz="2800" b="1" smtClean="0"/>
              <a:t>En effet </a:t>
            </a:r>
            <a:r>
              <a:rPr lang="pl-PL" sz="2800" smtClean="0"/>
              <a:t>n’est pas une préposition et ne veut guère dire </a:t>
            </a:r>
            <a:r>
              <a:rPr lang="pl-PL" sz="2800" i="1" smtClean="0"/>
              <a:t>en fait</a:t>
            </a:r>
            <a:r>
              <a:rPr lang="pl-PL" sz="2800" smtClean="0"/>
              <a:t>? </a:t>
            </a:r>
          </a:p>
          <a:p>
            <a:pPr eaLnBrk="1" hangingPunct="1">
              <a:buFont typeface="Wingdings" pitchFamily="2" charset="2"/>
              <a:buNone/>
            </a:pPr>
            <a:r>
              <a:rPr lang="pl-PL" sz="2400" smtClean="0"/>
              <a:t> 	1. </a:t>
            </a:r>
            <a:r>
              <a:rPr lang="fr-FR" sz="2400" smtClean="0"/>
              <a:t>Tu lui as demandé si elle voulait venir? ..........................., elle partait à l'aéroport quand je l'ai rencontrée, elle ne sera pas là.</a:t>
            </a:r>
            <a:br>
              <a:rPr lang="fr-FR" sz="2400" smtClean="0"/>
            </a:br>
            <a:r>
              <a:rPr lang="fr-FR" sz="2400" smtClean="0"/>
              <a:t>2. Tu lui as demandé si elle voulait venir ? ....................... et elle était ravie.</a:t>
            </a:r>
            <a:br>
              <a:rPr lang="fr-FR" sz="2400" smtClean="0"/>
            </a:br>
            <a:r>
              <a:rPr lang="pl-PL" sz="2400" smtClean="0"/>
              <a:t>3</a:t>
            </a:r>
            <a:r>
              <a:rPr lang="fr-FR" sz="2400" smtClean="0"/>
              <a:t>. Pour eux, le confort est important; ............, ils ont tous les appareils électroménagers possibles.</a:t>
            </a:r>
            <a:br>
              <a:rPr lang="fr-FR" sz="2400" smtClean="0"/>
            </a:br>
            <a:r>
              <a:rPr lang="pl-PL" sz="2400" smtClean="0"/>
              <a:t>4</a:t>
            </a:r>
            <a:r>
              <a:rPr lang="fr-FR" sz="2400" smtClean="0"/>
              <a:t>. Il est bien installé ? ....................,il n'a pas acheté beaucoup de meubles, en dehors de ses livres, rien ne l'intéresse!</a:t>
            </a:r>
            <a:br>
              <a:rPr lang="fr-FR" sz="2400" smtClean="0"/>
            </a:br>
            <a:endParaRPr lang="pl-PL" sz="2400" smtClean="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ytuł 1"/>
          <p:cNvSpPr>
            <a:spLocks noGrp="1"/>
          </p:cNvSpPr>
          <p:nvPr>
            <p:ph type="title"/>
          </p:nvPr>
        </p:nvSpPr>
        <p:spPr>
          <a:xfrm>
            <a:off x="612775" y="228600"/>
            <a:ext cx="8153400" cy="990600"/>
          </a:xfrm>
        </p:spPr>
        <p:txBody>
          <a:bodyPr/>
          <a:lstStyle/>
          <a:p>
            <a:pPr eaLnBrk="1" hangingPunct="1"/>
            <a:r>
              <a:rPr lang="pl-PL" u="sng" smtClean="0"/>
              <a:t>Saviez-vous que…?</a:t>
            </a:r>
            <a:endParaRPr lang="pl-PL" smtClean="0"/>
          </a:p>
        </p:txBody>
      </p:sp>
      <p:sp>
        <p:nvSpPr>
          <p:cNvPr id="3" name="Symbol zastępczy zawartości 2"/>
          <p:cNvSpPr>
            <a:spLocks noGrp="1"/>
          </p:cNvSpPr>
          <p:nvPr>
            <p:ph sz="quarter" idx="1"/>
          </p:nvPr>
        </p:nvSpPr>
        <p:spPr>
          <a:xfrm>
            <a:off x="612775" y="1600200"/>
            <a:ext cx="8153400" cy="4495800"/>
          </a:xfrm>
        </p:spPr>
        <p:txBody>
          <a:bodyPr anchor="ctr"/>
          <a:lstStyle/>
          <a:p>
            <a:pPr eaLnBrk="1" hangingPunct="1"/>
            <a:r>
              <a:rPr lang="pl-PL" smtClean="0"/>
              <a:t>Il y a une alternative pour l’adverbe de précision </a:t>
            </a:r>
            <a:r>
              <a:rPr lang="pl-PL" i="1" smtClean="0"/>
              <a:t>c’est-à-dire</a:t>
            </a:r>
            <a:r>
              <a:rPr lang="pl-PL" smtClean="0"/>
              <a:t>?</a:t>
            </a:r>
          </a:p>
          <a:p>
            <a:pPr eaLnBrk="1" hangingPunct="1">
              <a:buFont typeface="Wingdings" pitchFamily="2" charset="2"/>
              <a:buNone/>
            </a:pPr>
            <a:r>
              <a:rPr lang="pl-PL" smtClean="0">
                <a:latin typeface="Calibri" pitchFamily="34" charset="0"/>
              </a:rPr>
              <a:t>	</a:t>
            </a:r>
            <a:r>
              <a:rPr lang="pl-PL" sz="2800" i="1" smtClean="0"/>
              <a:t>En matière de sécurité routière, il faut éduquer le public, c’est-à-dire lui faire prendre conscience des dangers de la route</a:t>
            </a:r>
            <a:r>
              <a:rPr lang="pl-PL" sz="2800" smtClean="0"/>
              <a:t>.</a:t>
            </a:r>
          </a:p>
          <a:p>
            <a:pPr eaLnBrk="1" hangingPunct="1">
              <a:buFont typeface="Wingdings" pitchFamily="2" charset="2"/>
              <a:buNone/>
            </a:pPr>
            <a:endParaRPr lang="pl-PL" smtClean="0">
              <a:latin typeface="Calibri" pitchFamily="34" charset="0"/>
            </a:endParaRPr>
          </a:p>
          <a:p>
            <a:pPr eaLnBrk="1" hangingPunct="1">
              <a:buFont typeface="Wingdings" pitchFamily="2" charset="2"/>
              <a:buNone/>
            </a:pPr>
            <a:r>
              <a:rPr lang="pl-PL" smtClean="0">
                <a:latin typeface="Calibri" pitchFamily="34" charset="0"/>
              </a:rPr>
              <a:t>	</a:t>
            </a:r>
            <a:endParaRPr lang="pl-PL" smtClean="0"/>
          </a:p>
          <a:p>
            <a:pPr eaLnBrk="1" hangingPunct="1"/>
            <a:endParaRPr lang="pl-PL" smtClean="0">
              <a:latin typeface="Calibri" pitchFamily="34" charset="0"/>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ytuł 1"/>
          <p:cNvSpPr>
            <a:spLocks noGrp="1"/>
          </p:cNvSpPr>
          <p:nvPr>
            <p:ph type="title"/>
          </p:nvPr>
        </p:nvSpPr>
        <p:spPr>
          <a:xfrm>
            <a:off x="612775" y="228600"/>
            <a:ext cx="8153400" cy="990600"/>
          </a:xfrm>
        </p:spPr>
        <p:txBody>
          <a:bodyPr/>
          <a:lstStyle/>
          <a:p>
            <a:pPr eaLnBrk="1" hangingPunct="1"/>
            <a:endParaRPr lang="pl-PL" smtClean="0"/>
          </a:p>
        </p:txBody>
      </p:sp>
      <p:sp>
        <p:nvSpPr>
          <p:cNvPr id="3" name="Symbol zastępczy zawartości 2"/>
          <p:cNvSpPr>
            <a:spLocks noGrp="1"/>
          </p:cNvSpPr>
          <p:nvPr>
            <p:ph sz="quarter" idx="1"/>
          </p:nvPr>
        </p:nvSpPr>
        <p:spPr>
          <a:xfrm>
            <a:off x="612775" y="1600200"/>
            <a:ext cx="8153400" cy="4495800"/>
          </a:xfrm>
        </p:spPr>
        <p:txBody>
          <a:bodyPr anchor="ctr">
            <a:normAutofit fontScale="70000" lnSpcReduction="20000"/>
          </a:bodyPr>
          <a:lstStyle/>
          <a:p>
            <a:pPr marL="320040" indent="-320040" eaLnBrk="1" fontAlgn="auto" hangingPunct="1">
              <a:spcAft>
                <a:spcPts val="0"/>
              </a:spcAft>
              <a:buFont typeface="Wingdings"/>
              <a:buChar char=""/>
              <a:defRPr/>
            </a:pPr>
            <a:r>
              <a:rPr lang="pl-PL" dirty="0" err="1" smtClean="0"/>
              <a:t>Pour</a:t>
            </a:r>
            <a:r>
              <a:rPr lang="pl-PL" dirty="0" smtClean="0"/>
              <a:t> PROUVER </a:t>
            </a:r>
            <a:r>
              <a:rPr lang="pl-PL" dirty="0" err="1" smtClean="0"/>
              <a:t>le</a:t>
            </a:r>
            <a:r>
              <a:rPr lang="pl-PL" dirty="0" smtClean="0"/>
              <a:t> </a:t>
            </a:r>
            <a:r>
              <a:rPr lang="pl-PL" dirty="0" err="1" smtClean="0"/>
              <a:t>bien-fondé</a:t>
            </a:r>
            <a:r>
              <a:rPr lang="pl-PL" dirty="0" smtClean="0"/>
              <a:t> </a:t>
            </a:r>
            <a:r>
              <a:rPr lang="pl-PL" dirty="0" err="1" smtClean="0"/>
              <a:t>d’une</a:t>
            </a:r>
            <a:r>
              <a:rPr lang="pl-PL" dirty="0" smtClean="0"/>
              <a:t> </a:t>
            </a:r>
            <a:r>
              <a:rPr lang="pl-PL" dirty="0" err="1" smtClean="0"/>
              <a:t>idée</a:t>
            </a:r>
            <a:r>
              <a:rPr lang="pl-PL" dirty="0" smtClean="0"/>
              <a:t> </a:t>
            </a:r>
            <a:r>
              <a:rPr lang="pl-PL" dirty="0" err="1" smtClean="0"/>
              <a:t>ou</a:t>
            </a:r>
            <a:r>
              <a:rPr lang="pl-PL" dirty="0" smtClean="0"/>
              <a:t> </a:t>
            </a:r>
            <a:r>
              <a:rPr lang="pl-PL" dirty="0" err="1" smtClean="0"/>
              <a:t>pour</a:t>
            </a:r>
            <a:r>
              <a:rPr lang="pl-PL" dirty="0" smtClean="0"/>
              <a:t> la </a:t>
            </a:r>
            <a:r>
              <a:rPr lang="pl-PL" dirty="0" err="1" smtClean="0"/>
              <a:t>préciser</a:t>
            </a:r>
            <a:r>
              <a:rPr lang="pl-PL" dirty="0" smtClean="0"/>
              <a:t>, </a:t>
            </a:r>
            <a:r>
              <a:rPr lang="pl-PL" dirty="0" err="1" smtClean="0"/>
              <a:t>nous</a:t>
            </a:r>
            <a:r>
              <a:rPr lang="pl-PL" dirty="0" smtClean="0"/>
              <a:t> </a:t>
            </a:r>
            <a:r>
              <a:rPr lang="pl-PL" dirty="0" err="1" smtClean="0"/>
              <a:t>faisons</a:t>
            </a:r>
            <a:r>
              <a:rPr lang="pl-PL" dirty="0" smtClean="0"/>
              <a:t> </a:t>
            </a:r>
            <a:r>
              <a:rPr lang="pl-PL" dirty="0" err="1" smtClean="0"/>
              <a:t>souvent</a:t>
            </a:r>
            <a:r>
              <a:rPr lang="pl-PL" dirty="0" smtClean="0"/>
              <a:t> </a:t>
            </a:r>
            <a:r>
              <a:rPr lang="pl-PL" dirty="0" err="1" smtClean="0"/>
              <a:t>appel</a:t>
            </a:r>
            <a:r>
              <a:rPr lang="pl-PL" dirty="0" smtClean="0"/>
              <a:t>…. </a:t>
            </a:r>
          </a:p>
          <a:p>
            <a:pPr marL="320040" indent="-320040" eaLnBrk="1" fontAlgn="auto" hangingPunct="1">
              <a:spcAft>
                <a:spcPts val="0"/>
              </a:spcAft>
              <a:buFont typeface="Wingdings"/>
              <a:buChar char=""/>
              <a:defRPr/>
            </a:pPr>
            <a:r>
              <a:rPr lang="pl-PL" dirty="0" err="1" smtClean="0"/>
              <a:t>aux</a:t>
            </a:r>
            <a:r>
              <a:rPr lang="pl-PL" dirty="0" smtClean="0"/>
              <a:t> EXEMPLES. La </a:t>
            </a:r>
            <a:r>
              <a:rPr lang="pl-PL" dirty="0" err="1" smtClean="0"/>
              <a:t>langue</a:t>
            </a:r>
            <a:r>
              <a:rPr lang="pl-PL" dirty="0" smtClean="0"/>
              <a:t> </a:t>
            </a:r>
            <a:r>
              <a:rPr lang="pl-PL" dirty="0" err="1" smtClean="0"/>
              <a:t>nous</a:t>
            </a:r>
            <a:r>
              <a:rPr lang="pl-PL" dirty="0" smtClean="0"/>
              <a:t> </a:t>
            </a:r>
            <a:r>
              <a:rPr lang="pl-PL" dirty="0" err="1" smtClean="0"/>
              <a:t>offre</a:t>
            </a:r>
            <a:r>
              <a:rPr lang="pl-PL" dirty="0"/>
              <a:t> </a:t>
            </a:r>
            <a:r>
              <a:rPr lang="pl-PL" dirty="0" err="1" smtClean="0"/>
              <a:t>plusieurs</a:t>
            </a:r>
            <a:r>
              <a:rPr lang="pl-PL" dirty="0" smtClean="0"/>
              <a:t> </a:t>
            </a:r>
            <a:r>
              <a:rPr lang="pl-PL" dirty="0" err="1" smtClean="0"/>
              <a:t>termes</a:t>
            </a:r>
            <a:r>
              <a:rPr lang="pl-PL" dirty="0" smtClean="0"/>
              <a:t> </a:t>
            </a:r>
            <a:r>
              <a:rPr lang="pl-PL" dirty="0" err="1" smtClean="0"/>
              <a:t>pour</a:t>
            </a:r>
            <a:r>
              <a:rPr lang="pl-PL" dirty="0" smtClean="0"/>
              <a:t> ILLUSTRER et EXEMPLIFIER:</a:t>
            </a:r>
          </a:p>
          <a:p>
            <a:pPr marL="320040" indent="-320040" eaLnBrk="1" fontAlgn="auto" hangingPunct="1">
              <a:spcAft>
                <a:spcPts val="0"/>
              </a:spcAft>
              <a:buFont typeface="Wingdings" pitchFamily="2" charset="2"/>
              <a:buChar char="Ø"/>
              <a:defRPr/>
            </a:pPr>
            <a:r>
              <a:rPr lang="pl-PL" dirty="0" err="1" smtClean="0"/>
              <a:t>Ainsi</a:t>
            </a:r>
            <a:r>
              <a:rPr lang="pl-PL" dirty="0" smtClean="0"/>
              <a:t>;</a:t>
            </a:r>
          </a:p>
          <a:p>
            <a:pPr marL="320040" indent="-320040" eaLnBrk="1" fontAlgn="auto" hangingPunct="1">
              <a:spcAft>
                <a:spcPts val="0"/>
              </a:spcAft>
              <a:buFont typeface="Wingdings" pitchFamily="2" charset="2"/>
              <a:buChar char="Ø"/>
              <a:defRPr/>
            </a:pPr>
            <a:r>
              <a:rPr lang="pl-PL" dirty="0" smtClean="0"/>
              <a:t>Par </a:t>
            </a:r>
            <a:r>
              <a:rPr lang="pl-PL" dirty="0" err="1" smtClean="0"/>
              <a:t>exemple</a:t>
            </a:r>
            <a:r>
              <a:rPr lang="pl-PL" dirty="0" smtClean="0"/>
              <a:t>;</a:t>
            </a:r>
          </a:p>
          <a:p>
            <a:pPr marL="320040" indent="-320040" eaLnBrk="1" fontAlgn="auto" hangingPunct="1">
              <a:spcAft>
                <a:spcPts val="0"/>
              </a:spcAft>
              <a:buFont typeface="Wingdings" pitchFamily="2" charset="2"/>
              <a:buChar char="Ø"/>
              <a:defRPr/>
            </a:pPr>
            <a:r>
              <a:rPr lang="pl-PL" dirty="0" err="1" smtClean="0"/>
              <a:t>Notamment</a:t>
            </a:r>
            <a:r>
              <a:rPr lang="pl-PL" dirty="0" smtClean="0"/>
              <a:t>;</a:t>
            </a:r>
          </a:p>
          <a:p>
            <a:pPr marL="320040" indent="-320040" eaLnBrk="1" fontAlgn="auto" hangingPunct="1">
              <a:spcAft>
                <a:spcPts val="0"/>
              </a:spcAft>
              <a:buFont typeface="Wingdings" pitchFamily="2" charset="2"/>
              <a:buChar char="Ø"/>
              <a:defRPr/>
            </a:pPr>
            <a:r>
              <a:rPr lang="pl-PL" dirty="0" err="1" smtClean="0"/>
              <a:t>Pour</a:t>
            </a:r>
            <a:r>
              <a:rPr lang="pl-PL" dirty="0" smtClean="0"/>
              <a:t> </a:t>
            </a:r>
            <a:r>
              <a:rPr lang="pl-PL" dirty="0" err="1" smtClean="0"/>
              <a:t>exemplifier</a:t>
            </a:r>
            <a:r>
              <a:rPr lang="pl-PL" dirty="0" smtClean="0"/>
              <a:t>;</a:t>
            </a:r>
          </a:p>
          <a:p>
            <a:pPr marL="320040" indent="-320040" eaLnBrk="1" fontAlgn="auto" hangingPunct="1">
              <a:spcAft>
                <a:spcPts val="0"/>
              </a:spcAft>
              <a:buFont typeface="Wingdings" pitchFamily="2" charset="2"/>
              <a:buChar char="Ø"/>
              <a:defRPr/>
            </a:pPr>
            <a:r>
              <a:rPr lang="pl-PL" dirty="0" err="1" smtClean="0"/>
              <a:t>Entre</a:t>
            </a:r>
            <a:r>
              <a:rPr lang="pl-PL" dirty="0" smtClean="0"/>
              <a:t> </a:t>
            </a:r>
            <a:r>
              <a:rPr lang="pl-PL" dirty="0" err="1" smtClean="0"/>
              <a:t>autres</a:t>
            </a:r>
            <a:r>
              <a:rPr lang="pl-PL" dirty="0" smtClean="0"/>
              <a:t>.</a:t>
            </a:r>
          </a:p>
          <a:p>
            <a:pPr marL="320040" indent="-320040" eaLnBrk="1" fontAlgn="auto" hangingPunct="1">
              <a:spcAft>
                <a:spcPts val="0"/>
              </a:spcAft>
              <a:buFont typeface="Wingdings"/>
              <a:buNone/>
              <a:defRPr/>
            </a:pPr>
            <a:r>
              <a:rPr lang="pl-PL" b="1" dirty="0" smtClean="0"/>
              <a:t>	</a:t>
            </a:r>
            <a:r>
              <a:rPr lang="fr-FR" b="1" i="1" dirty="0" smtClean="0"/>
              <a:t>Ainsi</a:t>
            </a:r>
            <a:r>
              <a:rPr lang="fr-FR" i="1" dirty="0" smtClean="0"/>
              <a:t>, je peux vous donner un exemple concret de ce que je prétends</a:t>
            </a:r>
            <a:r>
              <a:rPr lang="pl-PL" i="1" dirty="0" smtClean="0"/>
              <a:t>.</a:t>
            </a:r>
          </a:p>
          <a:p>
            <a:pPr marL="320040" indent="-320040" eaLnBrk="1" fontAlgn="auto" hangingPunct="1">
              <a:spcAft>
                <a:spcPts val="0"/>
              </a:spcAft>
              <a:buFont typeface="Wingdings"/>
              <a:buNone/>
              <a:defRPr/>
            </a:pPr>
            <a:r>
              <a:rPr lang="pl-PL" dirty="0" err="1" smtClean="0"/>
              <a:t>Mais</a:t>
            </a:r>
            <a:r>
              <a:rPr lang="pl-PL" dirty="0" smtClean="0"/>
              <a:t>, les </a:t>
            </a:r>
            <a:r>
              <a:rPr lang="pl-PL" dirty="0" err="1" smtClean="0"/>
              <a:t>deux-points</a:t>
            </a:r>
            <a:r>
              <a:rPr lang="pl-PL" dirty="0" smtClean="0"/>
              <a:t> (:) </a:t>
            </a:r>
            <a:r>
              <a:rPr lang="pl-PL" dirty="0" err="1" smtClean="0"/>
              <a:t>remplacent</a:t>
            </a:r>
            <a:r>
              <a:rPr lang="pl-PL" dirty="0" smtClean="0"/>
              <a:t> </a:t>
            </a:r>
            <a:r>
              <a:rPr lang="pl-PL" dirty="0" err="1" smtClean="0"/>
              <a:t>eux</a:t>
            </a:r>
            <a:r>
              <a:rPr lang="pl-PL" dirty="0" smtClean="0"/>
              <a:t> </a:t>
            </a:r>
            <a:r>
              <a:rPr lang="pl-PL" dirty="0" err="1" smtClean="0"/>
              <a:t>aussi</a:t>
            </a:r>
            <a:r>
              <a:rPr lang="pl-PL" dirty="0" smtClean="0"/>
              <a:t> </a:t>
            </a:r>
            <a:r>
              <a:rPr lang="pl-PL" dirty="0" err="1" smtClean="0"/>
              <a:t>l’explication</a:t>
            </a:r>
            <a:endParaRPr lang="pl-PL" dirty="0" smtClean="0"/>
          </a:p>
          <a:p>
            <a:pPr marL="320040" indent="-320040" eaLnBrk="1" fontAlgn="auto" hangingPunct="1">
              <a:spcAft>
                <a:spcPts val="0"/>
              </a:spcAft>
              <a:buFont typeface="Wingdings"/>
              <a:buNone/>
              <a:defRPr/>
            </a:pPr>
            <a:r>
              <a:rPr lang="pl-PL" sz="3200" i="1" dirty="0" smtClean="0"/>
              <a:t>	En </a:t>
            </a:r>
            <a:r>
              <a:rPr lang="pl-PL" sz="3200" i="1" dirty="0" err="1" smtClean="0"/>
              <a:t>matière</a:t>
            </a:r>
            <a:r>
              <a:rPr lang="pl-PL" sz="3200" i="1" dirty="0" smtClean="0"/>
              <a:t> de </a:t>
            </a:r>
            <a:r>
              <a:rPr lang="pl-PL" sz="3200" i="1" dirty="0" err="1" smtClean="0"/>
              <a:t>sécurité</a:t>
            </a:r>
            <a:r>
              <a:rPr lang="pl-PL" sz="3200" i="1" dirty="0" smtClean="0"/>
              <a:t> </a:t>
            </a:r>
            <a:r>
              <a:rPr lang="pl-PL" sz="3200" i="1" dirty="0" err="1" smtClean="0"/>
              <a:t>routière</a:t>
            </a:r>
            <a:r>
              <a:rPr lang="pl-PL" sz="3200" i="1" dirty="0" smtClean="0"/>
              <a:t>, </a:t>
            </a:r>
            <a:r>
              <a:rPr lang="pl-PL" sz="3200" i="1" dirty="0" err="1" smtClean="0"/>
              <a:t>il</a:t>
            </a:r>
            <a:r>
              <a:rPr lang="pl-PL" sz="3200" i="1" dirty="0" smtClean="0"/>
              <a:t> </a:t>
            </a:r>
            <a:r>
              <a:rPr lang="pl-PL" sz="3200" i="1" dirty="0" err="1" smtClean="0"/>
              <a:t>faut</a:t>
            </a:r>
            <a:r>
              <a:rPr lang="pl-PL" sz="3200" i="1" dirty="0" smtClean="0"/>
              <a:t> </a:t>
            </a:r>
            <a:r>
              <a:rPr lang="pl-PL" sz="3200" i="1" dirty="0" err="1" smtClean="0"/>
              <a:t>éduquer</a:t>
            </a:r>
            <a:r>
              <a:rPr lang="pl-PL" sz="3200" i="1" dirty="0" smtClean="0"/>
              <a:t> </a:t>
            </a:r>
            <a:r>
              <a:rPr lang="pl-PL" sz="3200" i="1" dirty="0" err="1" smtClean="0"/>
              <a:t>le</a:t>
            </a:r>
            <a:r>
              <a:rPr lang="pl-PL" sz="3200" i="1" dirty="0" smtClean="0"/>
              <a:t> public: </a:t>
            </a:r>
            <a:r>
              <a:rPr lang="pl-PL" sz="3200" i="1" dirty="0" err="1" smtClean="0"/>
              <a:t>il</a:t>
            </a:r>
            <a:r>
              <a:rPr lang="pl-PL" sz="3200" i="1" dirty="0" smtClean="0"/>
              <a:t> </a:t>
            </a:r>
            <a:r>
              <a:rPr lang="pl-PL" sz="3200" i="1" dirty="0" err="1" smtClean="0"/>
              <a:t>faut</a:t>
            </a:r>
            <a:r>
              <a:rPr lang="pl-PL" sz="3200" i="1" dirty="0" smtClean="0"/>
              <a:t> </a:t>
            </a:r>
            <a:r>
              <a:rPr lang="pl-PL" sz="3200" i="1" dirty="0" err="1" smtClean="0"/>
              <a:t>lui</a:t>
            </a:r>
            <a:r>
              <a:rPr lang="pl-PL" sz="3200" i="1" dirty="0" smtClean="0"/>
              <a:t> </a:t>
            </a:r>
            <a:r>
              <a:rPr lang="pl-PL" sz="3200" i="1" dirty="0" err="1" smtClean="0"/>
              <a:t>faire</a:t>
            </a:r>
            <a:r>
              <a:rPr lang="pl-PL" sz="3200" i="1" dirty="0" smtClean="0"/>
              <a:t> </a:t>
            </a:r>
            <a:r>
              <a:rPr lang="pl-PL" sz="3200" i="1" dirty="0" err="1" smtClean="0"/>
              <a:t>prendre</a:t>
            </a:r>
            <a:r>
              <a:rPr lang="pl-PL" sz="3200" i="1" dirty="0" smtClean="0"/>
              <a:t> </a:t>
            </a:r>
            <a:r>
              <a:rPr lang="pl-PL" sz="3200" i="1" dirty="0" err="1" smtClean="0"/>
              <a:t>conscience</a:t>
            </a:r>
            <a:r>
              <a:rPr lang="pl-PL" sz="3200" i="1" dirty="0" smtClean="0"/>
              <a:t> des </a:t>
            </a:r>
            <a:r>
              <a:rPr lang="pl-PL" sz="3200" i="1" dirty="0" err="1" smtClean="0"/>
              <a:t>dangers</a:t>
            </a:r>
            <a:r>
              <a:rPr lang="pl-PL" sz="3200" i="1" dirty="0" smtClean="0"/>
              <a:t> de la </a:t>
            </a:r>
            <a:r>
              <a:rPr lang="pl-PL" sz="3200" i="1" dirty="0" err="1" smtClean="0"/>
              <a:t>route</a:t>
            </a:r>
            <a:endParaRPr lang="pl-PL" dirty="0" smtClean="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ytuł 1"/>
          <p:cNvSpPr>
            <a:spLocks noGrp="1"/>
          </p:cNvSpPr>
          <p:nvPr>
            <p:ph type="title"/>
          </p:nvPr>
        </p:nvSpPr>
        <p:spPr>
          <a:xfrm>
            <a:off x="612775" y="228600"/>
            <a:ext cx="8153400" cy="990600"/>
          </a:xfrm>
        </p:spPr>
        <p:txBody>
          <a:bodyPr/>
          <a:lstStyle/>
          <a:p>
            <a:pPr eaLnBrk="1" hangingPunct="1"/>
            <a:r>
              <a:rPr lang="pl-PL" sz="4000" u="sng" smtClean="0"/>
              <a:t>Saviez-vous que…?</a:t>
            </a:r>
            <a:endParaRPr lang="pl-PL" sz="4000" smtClean="0"/>
          </a:p>
        </p:txBody>
      </p:sp>
      <p:sp>
        <p:nvSpPr>
          <p:cNvPr id="3" name="Symbol zastępczy zawartości 2"/>
          <p:cNvSpPr>
            <a:spLocks noGrp="1"/>
          </p:cNvSpPr>
          <p:nvPr>
            <p:ph sz="quarter" idx="1"/>
          </p:nvPr>
        </p:nvSpPr>
        <p:spPr>
          <a:xfrm>
            <a:off x="457200" y="1600200"/>
            <a:ext cx="8229600" cy="4997450"/>
          </a:xfrm>
        </p:spPr>
        <p:txBody>
          <a:bodyPr anchor="ctr">
            <a:normAutofit fontScale="25000" lnSpcReduction="20000"/>
          </a:bodyPr>
          <a:lstStyle/>
          <a:p>
            <a:pPr marL="320040" indent="-320040" eaLnBrk="1" fontAlgn="auto" hangingPunct="1">
              <a:spcAft>
                <a:spcPts val="0"/>
              </a:spcAft>
              <a:buFont typeface="Wingdings"/>
              <a:buChar char=""/>
              <a:defRPr/>
            </a:pPr>
            <a:r>
              <a:rPr lang="pl-PL" sz="11200" dirty="0" err="1" smtClean="0"/>
              <a:t>L’idée</a:t>
            </a:r>
            <a:r>
              <a:rPr lang="pl-PL" sz="11200" dirty="0" smtClean="0"/>
              <a:t> de </a:t>
            </a:r>
            <a:r>
              <a:rPr lang="pl-PL" sz="11200" dirty="0" err="1" smtClean="0"/>
              <a:t>renforcement</a:t>
            </a:r>
            <a:r>
              <a:rPr lang="pl-PL" sz="11200" dirty="0" smtClean="0"/>
              <a:t> </a:t>
            </a:r>
            <a:r>
              <a:rPr lang="pl-PL" sz="11200" dirty="0" err="1" smtClean="0"/>
              <a:t>se</a:t>
            </a:r>
            <a:r>
              <a:rPr lang="pl-PL" sz="11200" dirty="0" smtClean="0"/>
              <a:t> </a:t>
            </a:r>
            <a:r>
              <a:rPr lang="pl-PL" sz="11200" dirty="0" err="1" smtClean="0"/>
              <a:t>traduit</a:t>
            </a:r>
            <a:r>
              <a:rPr lang="pl-PL" sz="11200" dirty="0" smtClean="0"/>
              <a:t> par </a:t>
            </a:r>
            <a:r>
              <a:rPr lang="pl-PL" sz="11200" dirty="0" err="1" smtClean="0"/>
              <a:t>une</a:t>
            </a:r>
            <a:r>
              <a:rPr lang="pl-PL" sz="11200" dirty="0" smtClean="0"/>
              <a:t> </a:t>
            </a:r>
            <a:r>
              <a:rPr lang="pl-PL" sz="11200" dirty="0" err="1" smtClean="0"/>
              <a:t>locution</a:t>
            </a:r>
            <a:r>
              <a:rPr lang="pl-PL" sz="11200" dirty="0" smtClean="0"/>
              <a:t> </a:t>
            </a:r>
            <a:r>
              <a:rPr lang="pl-PL" sz="11200" dirty="0" err="1" smtClean="0"/>
              <a:t>adverbiale</a:t>
            </a:r>
            <a:r>
              <a:rPr lang="pl-PL" sz="11200" dirty="0" smtClean="0"/>
              <a:t>…</a:t>
            </a:r>
          </a:p>
          <a:p>
            <a:pPr marL="320040" indent="-320040" eaLnBrk="1" fontAlgn="auto" hangingPunct="1">
              <a:spcAft>
                <a:spcPts val="0"/>
              </a:spcAft>
              <a:buFont typeface="Wingdings"/>
              <a:buChar char=""/>
              <a:defRPr/>
            </a:pPr>
            <a:r>
              <a:rPr lang="pl-PL" sz="11200" dirty="0" smtClean="0"/>
              <a:t> </a:t>
            </a:r>
            <a:r>
              <a:rPr lang="pl-PL" sz="11200" i="1" dirty="0" err="1" smtClean="0"/>
              <a:t>d’ailleurs</a:t>
            </a:r>
            <a:r>
              <a:rPr lang="pl-PL" sz="11200" dirty="0" smtClean="0"/>
              <a:t> qui </a:t>
            </a:r>
            <a:r>
              <a:rPr lang="pl-PL" sz="11200" dirty="0" err="1" smtClean="0"/>
              <a:t>est</a:t>
            </a:r>
            <a:r>
              <a:rPr lang="pl-PL" sz="11200" dirty="0" smtClean="0"/>
              <a:t> </a:t>
            </a:r>
            <a:r>
              <a:rPr lang="pl-PL" sz="11200" dirty="0" err="1" smtClean="0"/>
              <a:t>souvent</a:t>
            </a:r>
            <a:r>
              <a:rPr lang="pl-PL" sz="11200" dirty="0" smtClean="0"/>
              <a:t> </a:t>
            </a:r>
            <a:r>
              <a:rPr lang="pl-PL" sz="11200" dirty="0" err="1" smtClean="0"/>
              <a:t>confondu</a:t>
            </a:r>
            <a:r>
              <a:rPr lang="pl-PL" sz="11200" dirty="0" smtClean="0"/>
              <a:t> </a:t>
            </a:r>
            <a:r>
              <a:rPr lang="pl-PL" sz="11200" dirty="0" err="1" smtClean="0"/>
              <a:t>avec</a:t>
            </a:r>
            <a:r>
              <a:rPr lang="pl-PL" sz="11200" dirty="0" smtClean="0"/>
              <a:t> </a:t>
            </a:r>
            <a:r>
              <a:rPr lang="pl-PL" sz="11200" i="1" dirty="0" smtClean="0"/>
              <a:t>par</a:t>
            </a:r>
            <a:r>
              <a:rPr lang="pl-PL" sz="11200" dirty="0" smtClean="0"/>
              <a:t> </a:t>
            </a:r>
            <a:r>
              <a:rPr lang="pl-PL" sz="11200" i="1" dirty="0" err="1" smtClean="0"/>
              <a:t>ailleurs</a:t>
            </a:r>
            <a:r>
              <a:rPr lang="pl-PL" sz="11200" i="1" dirty="0" smtClean="0"/>
              <a:t>?</a:t>
            </a:r>
            <a:endParaRPr lang="fr-FR" sz="11200" dirty="0" smtClean="0"/>
          </a:p>
          <a:p>
            <a:pPr marL="320040" indent="-320040" eaLnBrk="1" fontAlgn="auto" hangingPunct="1">
              <a:spcAft>
                <a:spcPts val="0"/>
              </a:spcAft>
              <a:buFont typeface="Wingdings"/>
              <a:buChar char=""/>
              <a:defRPr/>
            </a:pPr>
            <a:r>
              <a:rPr lang="fr-FR" sz="11200" b="1" dirty="0" smtClean="0"/>
              <a:t>Par ailleurs</a:t>
            </a:r>
            <a:r>
              <a:rPr lang="fr-FR" sz="11200" dirty="0" smtClean="0"/>
              <a:t> rajoute un fait ou une information complémentaire, mais en opposition ou en contradiction avec le reste.</a:t>
            </a:r>
            <a:br>
              <a:rPr lang="fr-FR" sz="11200" dirty="0" smtClean="0"/>
            </a:br>
            <a:r>
              <a:rPr lang="fr-FR" sz="11200" i="1" dirty="0" smtClean="0"/>
              <a:t>Je la trouve jolie. </a:t>
            </a:r>
            <a:r>
              <a:rPr lang="fr-FR" sz="11200" b="1" i="1" dirty="0" smtClean="0"/>
              <a:t>Par ailleurs</a:t>
            </a:r>
            <a:r>
              <a:rPr lang="fr-FR" sz="11200" i="1" dirty="0" smtClean="0"/>
              <a:t>, elle me laisse indifférent</a:t>
            </a:r>
            <a:endParaRPr lang="pl-PL" sz="11200" i="1" dirty="0" smtClean="0"/>
          </a:p>
          <a:p>
            <a:pPr marL="320040" indent="-320040" eaLnBrk="1" fontAlgn="auto" hangingPunct="1">
              <a:spcAft>
                <a:spcPts val="0"/>
              </a:spcAft>
              <a:buFont typeface="Wingdings"/>
              <a:buChar char=""/>
              <a:defRPr/>
            </a:pPr>
            <a:r>
              <a:rPr lang="fr-FR" sz="11200" b="1" dirty="0" smtClean="0"/>
              <a:t>D'ailleurs</a:t>
            </a:r>
            <a:r>
              <a:rPr lang="fr-FR" sz="11200" dirty="0" smtClean="0"/>
              <a:t> rajoute un fait ou une information complémentaire,  mais comme une confirmation, une preuve, ou une conséquence logique.</a:t>
            </a:r>
            <a:br>
              <a:rPr lang="fr-FR" sz="11200" dirty="0" smtClean="0"/>
            </a:br>
            <a:r>
              <a:rPr lang="fr-FR" sz="11200" i="1" dirty="0" smtClean="0"/>
              <a:t>Ces réunions ne l'intéressent pas.</a:t>
            </a:r>
            <a:r>
              <a:rPr lang="fr-FR" sz="11200" b="1" i="1" dirty="0" smtClean="0"/>
              <a:t> D'ailleurs</a:t>
            </a:r>
            <a:r>
              <a:rPr lang="fr-FR" sz="11200" i="1" dirty="0" smtClean="0"/>
              <a:t>, il n'y vient presque jamais</a:t>
            </a:r>
            <a:endParaRPr lang="fr-FR" sz="11200" dirty="0" smtClean="0"/>
          </a:p>
          <a:p>
            <a:pPr marL="320040" indent="-320040" eaLnBrk="1" fontAlgn="auto" hangingPunct="1">
              <a:spcAft>
                <a:spcPts val="0"/>
              </a:spcAft>
              <a:buFont typeface="Wingdings"/>
              <a:buNone/>
              <a:defRPr/>
            </a:pPr>
            <a:endParaRPr lang="pl-PL" i="1"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ytuł 1"/>
          <p:cNvSpPr>
            <a:spLocks noGrp="1"/>
          </p:cNvSpPr>
          <p:nvPr>
            <p:ph type="title"/>
          </p:nvPr>
        </p:nvSpPr>
        <p:spPr>
          <a:xfrm>
            <a:off x="612775" y="228600"/>
            <a:ext cx="8153400" cy="990600"/>
          </a:xfrm>
        </p:spPr>
        <p:txBody>
          <a:bodyPr/>
          <a:lstStyle/>
          <a:p>
            <a:pPr eaLnBrk="1" hangingPunct="1"/>
            <a:r>
              <a:rPr lang="pl-PL" smtClean="0"/>
              <a:t>A vous:</a:t>
            </a:r>
          </a:p>
        </p:txBody>
      </p:sp>
      <p:sp>
        <p:nvSpPr>
          <p:cNvPr id="3" name="Symbol zastępczy zawartości 2"/>
          <p:cNvSpPr>
            <a:spLocks noGrp="1"/>
          </p:cNvSpPr>
          <p:nvPr>
            <p:ph sz="quarter" idx="1"/>
          </p:nvPr>
        </p:nvSpPr>
        <p:spPr>
          <a:xfrm>
            <a:off x="612775" y="1600200"/>
            <a:ext cx="8153400" cy="4495800"/>
          </a:xfrm>
        </p:spPr>
        <p:txBody>
          <a:bodyPr>
            <a:normAutofit fontScale="70000" lnSpcReduction="20000"/>
          </a:bodyPr>
          <a:lstStyle/>
          <a:p>
            <a:pPr marL="320040" indent="-320040" eaLnBrk="1" fontAlgn="auto" hangingPunct="1">
              <a:spcAft>
                <a:spcPts val="0"/>
              </a:spcAft>
              <a:buFont typeface="Wingdings"/>
              <a:buChar char=""/>
              <a:defRPr/>
            </a:pPr>
            <a:r>
              <a:rPr lang="fr-FR" b="1" dirty="0"/>
              <a:t>Le vent se lève</a:t>
            </a:r>
            <a:r>
              <a:rPr lang="fr-FR" b="1" dirty="0" smtClean="0"/>
              <a:t>,</a:t>
            </a:r>
            <a:r>
              <a:rPr lang="pl-PL" b="1" dirty="0" smtClean="0"/>
              <a:t>…………………</a:t>
            </a:r>
            <a:r>
              <a:rPr lang="fr-FR" b="1" dirty="0" smtClean="0"/>
              <a:t> </a:t>
            </a:r>
            <a:r>
              <a:rPr lang="fr-FR" b="1" dirty="0"/>
              <a:t>j'ai l'impression qu'il va y avoir un orage</a:t>
            </a:r>
            <a:r>
              <a:rPr lang="fr-FR" b="1" dirty="0" smtClean="0"/>
              <a:t>.</a:t>
            </a:r>
            <a:endParaRPr lang="pl-PL" b="1" dirty="0" smtClean="0"/>
          </a:p>
          <a:p>
            <a:pPr marL="320040" indent="-320040" eaLnBrk="1" fontAlgn="auto" hangingPunct="1">
              <a:spcAft>
                <a:spcPts val="0"/>
              </a:spcAft>
              <a:buFont typeface="Wingdings"/>
              <a:buChar char=""/>
              <a:defRPr/>
            </a:pPr>
            <a:r>
              <a:rPr lang="fr-FR" b="1" dirty="0" smtClean="0"/>
              <a:t>La </a:t>
            </a:r>
            <a:r>
              <a:rPr lang="fr-FR" b="1" dirty="0"/>
              <a:t>nourriture est excellente et le cadre magnifique, </a:t>
            </a:r>
            <a:r>
              <a:rPr lang="pl-PL" b="1" dirty="0" smtClean="0"/>
              <a:t>……………………..</a:t>
            </a:r>
            <a:r>
              <a:rPr lang="fr-FR" b="1" dirty="0" smtClean="0"/>
              <a:t>je </a:t>
            </a:r>
            <a:r>
              <a:rPr lang="fr-FR" b="1" dirty="0"/>
              <a:t>me suis fait de nouveaux amis</a:t>
            </a:r>
            <a:r>
              <a:rPr lang="fr-FR" b="1" dirty="0" smtClean="0"/>
              <a:t>.</a:t>
            </a:r>
            <a:endParaRPr lang="pl-PL" b="1" dirty="0" smtClean="0"/>
          </a:p>
          <a:p>
            <a:pPr marL="320040" indent="-320040" eaLnBrk="1" fontAlgn="auto" hangingPunct="1">
              <a:spcAft>
                <a:spcPts val="0"/>
              </a:spcAft>
              <a:buFont typeface="Wingdings"/>
              <a:buChar char=""/>
              <a:defRPr/>
            </a:pPr>
            <a:r>
              <a:rPr lang="fr-FR" b="1" dirty="0" smtClean="0"/>
              <a:t>Hubert </a:t>
            </a:r>
            <a:r>
              <a:rPr lang="fr-FR" b="1" dirty="0"/>
              <a:t>ne nous rejoindra pas au théâtre, </a:t>
            </a:r>
            <a:r>
              <a:rPr lang="pl-PL" b="1" dirty="0" smtClean="0"/>
              <a:t>…………………………..</a:t>
            </a:r>
            <a:r>
              <a:rPr lang="fr-FR" b="1" dirty="0" smtClean="0"/>
              <a:t>il </a:t>
            </a:r>
            <a:r>
              <a:rPr lang="fr-FR" b="1" dirty="0"/>
              <a:t>a quelque chose de prévu pour ce soir</a:t>
            </a:r>
            <a:r>
              <a:rPr lang="fr-FR" b="1" dirty="0" smtClean="0"/>
              <a:t>.</a:t>
            </a:r>
            <a:endParaRPr lang="pl-PL" b="1" dirty="0" smtClean="0"/>
          </a:p>
          <a:p>
            <a:pPr marL="320040" indent="-320040" eaLnBrk="1" fontAlgn="auto" hangingPunct="1">
              <a:spcAft>
                <a:spcPts val="0"/>
              </a:spcAft>
              <a:buFont typeface="Wingdings"/>
              <a:buChar char=""/>
              <a:defRPr/>
            </a:pPr>
            <a:r>
              <a:rPr lang="fr-FR" b="1" dirty="0" smtClean="0"/>
              <a:t>Les </a:t>
            </a:r>
            <a:r>
              <a:rPr lang="fr-FR" b="1" dirty="0"/>
              <a:t>enfants sont sages, </a:t>
            </a:r>
            <a:r>
              <a:rPr lang="pl-PL" b="1" dirty="0" smtClean="0"/>
              <a:t>……………………………..</a:t>
            </a:r>
            <a:r>
              <a:rPr lang="fr-FR" b="1" dirty="0" smtClean="0"/>
              <a:t>ils </a:t>
            </a:r>
            <a:r>
              <a:rPr lang="fr-FR" b="1" dirty="0"/>
              <a:t>jouent tranquillement dans leur chambre</a:t>
            </a:r>
            <a:r>
              <a:rPr lang="fr-FR" b="1" dirty="0" smtClean="0"/>
              <a:t>.</a:t>
            </a:r>
            <a:endParaRPr lang="pl-PL" b="1" dirty="0" smtClean="0"/>
          </a:p>
          <a:p>
            <a:pPr marL="320040" indent="-320040" eaLnBrk="1" fontAlgn="auto" hangingPunct="1">
              <a:spcAft>
                <a:spcPts val="0"/>
              </a:spcAft>
              <a:buFont typeface="Wingdings"/>
              <a:buChar char=""/>
              <a:defRPr/>
            </a:pPr>
            <a:r>
              <a:rPr lang="fr-FR" b="1" dirty="0" smtClean="0"/>
              <a:t>Je </a:t>
            </a:r>
            <a:r>
              <a:rPr lang="fr-FR" b="1" dirty="0"/>
              <a:t>me suis coupé le doigt en épluchant des légumes, </a:t>
            </a:r>
            <a:r>
              <a:rPr lang="pl-PL" b="1" dirty="0" smtClean="0"/>
              <a:t>……………………………………………..</a:t>
            </a:r>
            <a:r>
              <a:rPr lang="fr-FR" b="1" dirty="0" smtClean="0"/>
              <a:t>tout </a:t>
            </a:r>
            <a:r>
              <a:rPr lang="fr-FR" b="1" dirty="0"/>
              <a:t>va très bien</a:t>
            </a:r>
            <a:r>
              <a:rPr lang="fr-FR" b="1" dirty="0" smtClean="0"/>
              <a:t>.</a:t>
            </a:r>
            <a:endParaRPr lang="pl-PL" b="1" dirty="0" smtClean="0"/>
          </a:p>
          <a:p>
            <a:pPr marL="320040" indent="-320040" eaLnBrk="1" fontAlgn="auto" hangingPunct="1">
              <a:spcAft>
                <a:spcPts val="0"/>
              </a:spcAft>
              <a:buFont typeface="Wingdings"/>
              <a:buChar char=""/>
              <a:defRPr/>
            </a:pPr>
            <a:r>
              <a:rPr lang="fr-FR" b="1" dirty="0" smtClean="0"/>
              <a:t>Elle </a:t>
            </a:r>
            <a:r>
              <a:rPr lang="fr-FR" b="1" dirty="0"/>
              <a:t>n'a pas réussi à se lever ce matin, </a:t>
            </a:r>
            <a:r>
              <a:rPr lang="pl-PL" b="1" dirty="0" smtClean="0"/>
              <a:t>………………………….</a:t>
            </a:r>
            <a:r>
              <a:rPr lang="fr-FR" b="1" dirty="0" smtClean="0"/>
              <a:t>elle </a:t>
            </a:r>
            <a:r>
              <a:rPr lang="fr-FR" b="1" dirty="0"/>
              <a:t>a de la </a:t>
            </a:r>
            <a:r>
              <a:rPr lang="fr-FR" b="1" dirty="0" smtClean="0"/>
              <a:t>fièvre.</a:t>
            </a:r>
            <a:endParaRPr lang="pl-PL" b="1" dirty="0" smtClean="0"/>
          </a:p>
          <a:p>
            <a:pPr marL="320040" indent="-320040" eaLnBrk="1" fontAlgn="auto" hangingPunct="1">
              <a:spcAft>
                <a:spcPts val="0"/>
              </a:spcAft>
              <a:buFont typeface="Wingdings"/>
              <a:buChar char=""/>
              <a:defRPr/>
            </a:pPr>
            <a:r>
              <a:rPr lang="fr-FR" b="1" dirty="0" smtClean="0"/>
              <a:t>Hier </a:t>
            </a:r>
            <a:r>
              <a:rPr lang="fr-FR" b="1" dirty="0"/>
              <a:t>soir, on a vu le dernier film de Lelouch</a:t>
            </a:r>
            <a:r>
              <a:rPr lang="fr-FR" b="1" dirty="0" smtClean="0"/>
              <a:t>,</a:t>
            </a:r>
            <a:r>
              <a:rPr lang="pl-PL" b="1" dirty="0" smtClean="0"/>
              <a:t>……………………………….</a:t>
            </a:r>
            <a:r>
              <a:rPr lang="fr-FR" b="1" dirty="0" smtClean="0"/>
              <a:t> </a:t>
            </a:r>
            <a:r>
              <a:rPr lang="fr-FR" b="1" dirty="0"/>
              <a:t>j'aimerais bien voir ce film anglais dont on parle tant.</a:t>
            </a:r>
            <a:endParaRPr lang="pl-PL" b="1" dirty="0"/>
          </a:p>
        </p:txBody>
      </p:sp>
    </p:spTree>
  </p:cSld>
  <p:clrMapOvr>
    <a:masterClrMapping/>
  </p:clrMapOvr>
  <p:transition spd="med">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ytuł 1"/>
          <p:cNvSpPr>
            <a:spLocks noGrp="1"/>
          </p:cNvSpPr>
          <p:nvPr>
            <p:ph type="title"/>
          </p:nvPr>
        </p:nvSpPr>
        <p:spPr>
          <a:xfrm>
            <a:off x="612775" y="228600"/>
            <a:ext cx="8153400" cy="990600"/>
          </a:xfrm>
        </p:spPr>
        <p:txBody>
          <a:bodyPr/>
          <a:lstStyle/>
          <a:p>
            <a:pPr eaLnBrk="1" hangingPunct="1"/>
            <a:r>
              <a:rPr lang="pl-PL" u="sng" dirty="0" err="1" smtClean="0"/>
              <a:t>Saviez-vous</a:t>
            </a:r>
            <a:r>
              <a:rPr lang="pl-PL" u="sng" dirty="0" smtClean="0"/>
              <a:t> </a:t>
            </a:r>
            <a:r>
              <a:rPr lang="pl-PL" u="sng" dirty="0" err="1" smtClean="0"/>
              <a:t>que</a:t>
            </a:r>
            <a:r>
              <a:rPr lang="pl-PL" u="sng" dirty="0" smtClean="0"/>
              <a:t>…?</a:t>
            </a:r>
          </a:p>
        </p:txBody>
      </p:sp>
      <p:sp>
        <p:nvSpPr>
          <p:cNvPr id="3" name="Symbol zastępczy zawartości 2"/>
          <p:cNvSpPr>
            <a:spLocks noGrp="1"/>
          </p:cNvSpPr>
          <p:nvPr>
            <p:ph sz="quarter" idx="1"/>
          </p:nvPr>
        </p:nvSpPr>
        <p:spPr>
          <a:xfrm>
            <a:off x="612775" y="1600200"/>
            <a:ext cx="8153400" cy="4495800"/>
          </a:xfrm>
        </p:spPr>
        <p:txBody>
          <a:bodyPr/>
          <a:lstStyle/>
          <a:p>
            <a:pPr eaLnBrk="1" hangingPunct="1"/>
            <a:r>
              <a:rPr lang="pl-PL" smtClean="0"/>
              <a:t>Pour exprimer </a:t>
            </a:r>
            <a:r>
              <a:rPr lang="pl-PL" i="1" smtClean="0"/>
              <a:t>une extension </a:t>
            </a:r>
            <a:r>
              <a:rPr lang="pl-PL" smtClean="0"/>
              <a:t>on se sert des adverbes…</a:t>
            </a:r>
          </a:p>
          <a:p>
            <a:pPr eaLnBrk="1" hangingPunct="1"/>
            <a:r>
              <a:rPr lang="pl-PL" i="1" smtClean="0"/>
              <a:t>Et même, voire </a:t>
            </a:r>
            <a:r>
              <a:rPr lang="pl-PL" smtClean="0"/>
              <a:t>qui n’ont pas de différence sémantique marquante.</a:t>
            </a:r>
          </a:p>
          <a:p>
            <a:pPr eaLnBrk="1" hangingPunct="1">
              <a:buFont typeface="Wingdings" pitchFamily="2" charset="2"/>
              <a:buNone/>
            </a:pPr>
            <a:r>
              <a:rPr lang="pl-PL" smtClean="0"/>
              <a:t>	</a:t>
            </a:r>
            <a:r>
              <a:rPr lang="pl-PL" i="1" smtClean="0"/>
              <a:t>Ce produit peut provoquer des allérgies dangeureuses, </a:t>
            </a:r>
            <a:r>
              <a:rPr lang="pl-PL" b="1" i="1" smtClean="0"/>
              <a:t>voire/et même </a:t>
            </a:r>
            <a:r>
              <a:rPr lang="pl-PL" i="1" smtClean="0"/>
              <a:t>mortelles</a:t>
            </a:r>
          </a:p>
          <a:p>
            <a:pPr eaLnBrk="1" hangingPunct="1"/>
            <a:r>
              <a:rPr lang="pl-PL" smtClean="0"/>
              <a:t>Pour exprimer </a:t>
            </a:r>
            <a:r>
              <a:rPr lang="pl-PL" i="1" smtClean="0"/>
              <a:t>une atténuation</a:t>
            </a:r>
            <a:r>
              <a:rPr lang="pl-PL" smtClean="0"/>
              <a:t>, on peut employer trois locutions adverbiales du même sens?....</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Średni">
  <a:themeElements>
    <a:clrScheme name="Średni">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Średni">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Średni">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Średni">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Median</Template>
  <TotalTime>304</TotalTime>
  <Words>1260</Words>
  <Application>Microsoft Office PowerPoint</Application>
  <PresentationFormat>Pokaz na ekranie (4:3)</PresentationFormat>
  <Paragraphs>144</Paragraphs>
  <Slides>27</Slides>
  <Notes>4</Notes>
  <HiddenSlides>0</HiddenSlides>
  <MMClips>0</MMClips>
  <ScaleCrop>false</ScaleCrop>
  <HeadingPairs>
    <vt:vector size="4" baseType="variant">
      <vt:variant>
        <vt:lpstr>Motyw</vt:lpstr>
      </vt:variant>
      <vt:variant>
        <vt:i4>1</vt:i4>
      </vt:variant>
      <vt:variant>
        <vt:lpstr>Tytuły slajdów</vt:lpstr>
      </vt:variant>
      <vt:variant>
        <vt:i4>27</vt:i4>
      </vt:variant>
    </vt:vector>
  </HeadingPairs>
  <TitlesOfParts>
    <vt:vector size="28" baseType="lpstr">
      <vt:lpstr>Średni</vt:lpstr>
      <vt:lpstr>Structurer sa phrase, sructures sa pensée- étude des articulateurs logiques en français (cours pratique)</vt:lpstr>
      <vt:lpstr>Plaidoirie pour les articulateurs</vt:lpstr>
      <vt:lpstr>Slajd 3</vt:lpstr>
      <vt:lpstr>Saviez-vous que…?</vt:lpstr>
      <vt:lpstr>Saviez-vous que…?</vt:lpstr>
      <vt:lpstr>Slajd 6</vt:lpstr>
      <vt:lpstr>Saviez-vous que…?</vt:lpstr>
      <vt:lpstr>A vous:</vt:lpstr>
      <vt:lpstr>Saviez-vous que…?</vt:lpstr>
      <vt:lpstr>Saviez-vous que…?</vt:lpstr>
      <vt:lpstr>Saviez-vous que…?</vt:lpstr>
      <vt:lpstr>Slajd 12</vt:lpstr>
      <vt:lpstr>Slajd 13</vt:lpstr>
      <vt:lpstr>Slajd 14</vt:lpstr>
      <vt:lpstr>Slajd 15</vt:lpstr>
      <vt:lpstr>Slajd 16</vt:lpstr>
      <vt:lpstr>A vous:</vt:lpstr>
      <vt:lpstr>Slajd 18</vt:lpstr>
      <vt:lpstr>Remarques finales - savez-vous</vt:lpstr>
      <vt:lpstr>Remarques finales - savez-vous:</vt:lpstr>
      <vt:lpstr>LA CAUSE</vt:lpstr>
      <vt:lpstr>LA CAUSE</vt:lpstr>
      <vt:lpstr>LA CONSEQUENCE</vt:lpstr>
      <vt:lpstr>LA CONSEQUENCE</vt:lpstr>
      <vt:lpstr>L’OPPOSITION</vt:lpstr>
      <vt:lpstr>Bibliographie:</vt:lpstr>
      <vt:lpstr>Merci de votre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Structurer sa phrase, sructures sa pensée- étude des articulateurs logiques en français (cours pratique)</dc:title>
  <dc:creator>Dominika</dc:creator>
  <cp:lastModifiedBy>D</cp:lastModifiedBy>
  <cp:revision>15</cp:revision>
  <dcterms:created xsi:type="dcterms:W3CDTF">2014-03-23T12:36:12Z</dcterms:created>
  <dcterms:modified xsi:type="dcterms:W3CDTF">2014-11-16T17:07:36Z</dcterms:modified>
</cp:coreProperties>
</file>