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9" r:id="rId4"/>
    <p:sldId id="260" r:id="rId5"/>
    <p:sldId id="261" r:id="rId6"/>
    <p:sldId id="262" r:id="rId7"/>
    <p:sldId id="263" r:id="rId8"/>
    <p:sldId id="264" r:id="rId9"/>
    <p:sldId id="265" r:id="rId10"/>
    <p:sldId id="266" r:id="rId11"/>
    <p:sldId id="267" r:id="rId12"/>
    <p:sldId id="281"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02ADF-BFE5-4CEC-A145-7773F522B92A}" type="datetimeFigureOut">
              <a:rPr lang="pl-PL" smtClean="0"/>
              <a:t>2010-01-29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07A74A-490D-472B-976E-CF8C25FE3CAD}"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25</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07A74A-490D-472B-976E-CF8C25FE3CAD}" type="slidenum">
              <a:rPr lang="pl-PL" smtClean="0"/>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4" name="Rectangle 2"/>
          <p:cNvSpPr>
            <a:spLocks noGrp="1" noChangeArrowheads="1"/>
          </p:cNvSpPr>
          <p:nvPr>
            <p:ph type="ctrTitle"/>
          </p:nvPr>
        </p:nvSpPr>
        <p:spPr>
          <a:xfrm>
            <a:off x="1371600" y="1143000"/>
            <a:ext cx="7467600" cy="1470025"/>
          </a:xfrm>
        </p:spPr>
        <p:txBody>
          <a:bodyPr anchor="b"/>
          <a:lstStyle>
            <a:lvl1pPr algn="r">
              <a:defRPr/>
            </a:lvl1pPr>
          </a:lstStyle>
          <a:p>
            <a:r>
              <a:rPr lang="pl-PL" smtClean="0"/>
              <a:t>Kliknij, aby edytować styl</a:t>
            </a:r>
            <a:endParaRPr lang="pl-PL"/>
          </a:p>
        </p:txBody>
      </p:sp>
      <p:sp>
        <p:nvSpPr>
          <p:cNvPr id="3075" name="Rectangle 3"/>
          <p:cNvSpPr>
            <a:spLocks noGrp="1" noChangeArrowheads="1"/>
          </p:cNvSpPr>
          <p:nvPr>
            <p:ph type="subTitle" idx="1"/>
          </p:nvPr>
        </p:nvSpPr>
        <p:spPr>
          <a:xfrm>
            <a:off x="2362200" y="3048000"/>
            <a:ext cx="6400800" cy="1752600"/>
          </a:xfrm>
        </p:spPr>
        <p:txBody>
          <a:bodyPr/>
          <a:lstStyle>
            <a:lvl1pPr marL="0" indent="0" algn="r">
              <a:buFontTx/>
              <a:buNone/>
              <a:defRPr/>
            </a:lvl1pPr>
          </a:lstStyle>
          <a:p>
            <a:r>
              <a:rPr lang="pl-PL" smtClean="0"/>
              <a:t>Kliknij, aby edytować styl wzorca podtytułu</a:t>
            </a:r>
            <a:endParaRPr lang="pl-PL"/>
          </a:p>
        </p:txBody>
      </p:sp>
      <p:sp>
        <p:nvSpPr>
          <p:cNvPr id="5" name="Rectangle 8"/>
          <p:cNvSpPr>
            <a:spLocks noGrp="1" noChangeArrowheads="1"/>
          </p:cNvSpPr>
          <p:nvPr>
            <p:ph type="dt" sz="half" idx="10"/>
          </p:nvPr>
        </p:nvSpPr>
        <p:spPr/>
        <p:txBody>
          <a:bodyPr/>
          <a:lstStyle>
            <a:lvl1pPr>
              <a:defRPr smtClean="0"/>
            </a:lvl1pPr>
          </a:lstStyle>
          <a:p>
            <a:fld id="{95527CC3-0B93-424E-83FE-DB32E0DBB941}" type="datetimeFigureOut">
              <a:rPr lang="pl-PL" smtClean="0"/>
              <a:pPr/>
              <a:t>2010-01-29</a:t>
            </a:fld>
            <a:endParaRPr lang="pl-PL"/>
          </a:p>
        </p:txBody>
      </p:sp>
      <p:sp>
        <p:nvSpPr>
          <p:cNvPr id="6" name="Rectangle 9"/>
          <p:cNvSpPr>
            <a:spLocks noGrp="1" noChangeArrowheads="1"/>
          </p:cNvSpPr>
          <p:nvPr>
            <p:ph type="ftr" sz="quarter" idx="11"/>
          </p:nvPr>
        </p:nvSpPr>
        <p:spPr/>
        <p:txBody>
          <a:bodyPr/>
          <a:lstStyle>
            <a:lvl1pPr>
              <a:defRPr smtClean="0"/>
            </a:lvl1pPr>
          </a:lstStyle>
          <a:p>
            <a:endParaRPr lang="pl-PL"/>
          </a:p>
        </p:txBody>
      </p:sp>
      <p:sp>
        <p:nvSpPr>
          <p:cNvPr id="7" name="Rectangle 10"/>
          <p:cNvSpPr>
            <a:spLocks noGrp="1" noChangeArrowheads="1"/>
          </p:cNvSpPr>
          <p:nvPr>
            <p:ph type="sldNum" sz="quarter" idx="12"/>
          </p:nvPr>
        </p:nvSpPr>
        <p:spPr/>
        <p:txBody>
          <a:bodyPr/>
          <a:lstStyle>
            <a:lvl1pPr>
              <a:defRPr smtClean="0"/>
            </a:lvl1pPr>
          </a:lstStyle>
          <a:p>
            <a:fld id="{EEFB690A-3B17-4345-9F9F-6BD1DE4E285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1828800" cy="5851525"/>
          </a:xfrm>
        </p:spPr>
        <p:txBody>
          <a:bodyPr vert="eaVert"/>
          <a:lstStyle/>
          <a:p>
            <a:r>
              <a:rPr lang="pl-PL" smtClean="0"/>
              <a:t>Kliknij, aby edytować styl</a:t>
            </a:r>
            <a:endParaRPr lang="en-US"/>
          </a:p>
        </p:txBody>
      </p:sp>
      <p:sp>
        <p:nvSpPr>
          <p:cNvPr id="3" name="Vertical Text Placeholder 2"/>
          <p:cNvSpPr>
            <a:spLocks noGrp="1"/>
          </p:cNvSpPr>
          <p:nvPr>
            <p:ph type="body" orient="vert" idx="1"/>
          </p:nvPr>
        </p:nvSpPr>
        <p:spPr>
          <a:xfrm>
            <a:off x="1371600" y="274638"/>
            <a:ext cx="53340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5" name="Rectangle 5"/>
          <p:cNvSpPr>
            <a:spLocks noGrp="1" noChangeArrowheads="1"/>
          </p:cNvSpPr>
          <p:nvPr>
            <p:ph type="ftr" sz="quarter" idx="11"/>
          </p:nvPr>
        </p:nvSpPr>
        <p:spPr>
          <a:ln/>
        </p:spPr>
        <p:txBody>
          <a:bodyPr/>
          <a:lstStyle>
            <a:lvl1pPr>
              <a:defRPr/>
            </a:lvl1pPr>
          </a:lstStyle>
          <a:p>
            <a:endParaRPr lang="pl-PL"/>
          </a:p>
        </p:txBody>
      </p:sp>
      <p:sp>
        <p:nvSpPr>
          <p:cNvPr id="6"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sz="half" idx="1"/>
          </p:nvPr>
        </p:nvSpPr>
        <p:spPr>
          <a:xfrm>
            <a:off x="14478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Content Placeholder 3"/>
          <p:cNvSpPr>
            <a:spLocks noGrp="1"/>
          </p:cNvSpPr>
          <p:nvPr>
            <p:ph sz="half" idx="2"/>
          </p:nvPr>
        </p:nvSpPr>
        <p:spPr>
          <a:xfrm>
            <a:off x="51435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6" name="Rectangle 5"/>
          <p:cNvSpPr>
            <a:spLocks noGrp="1" noChangeArrowheads="1"/>
          </p:cNvSpPr>
          <p:nvPr>
            <p:ph type="ftr" sz="quarter" idx="11"/>
          </p:nvPr>
        </p:nvSpPr>
        <p:spPr>
          <a:ln/>
        </p:spPr>
        <p:txBody>
          <a:bodyPr/>
          <a:lstStyle>
            <a:lvl1pPr>
              <a:defRPr/>
            </a:lvl1pPr>
          </a:lstStyle>
          <a:p>
            <a:endParaRPr lang="pl-PL"/>
          </a:p>
        </p:txBody>
      </p:sp>
      <p:sp>
        <p:nvSpPr>
          <p:cNvPr id="7"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8" name="Rectangle 5"/>
          <p:cNvSpPr>
            <a:spLocks noGrp="1" noChangeArrowheads="1"/>
          </p:cNvSpPr>
          <p:nvPr>
            <p:ph type="ftr" sz="quarter" idx="11"/>
          </p:nvPr>
        </p:nvSpPr>
        <p:spPr>
          <a:ln/>
        </p:spPr>
        <p:txBody>
          <a:bodyPr/>
          <a:lstStyle>
            <a:lvl1pPr>
              <a:defRPr/>
            </a:lvl1pPr>
          </a:lstStyle>
          <a:p>
            <a:endParaRPr lang="pl-PL"/>
          </a:p>
        </p:txBody>
      </p:sp>
      <p:sp>
        <p:nvSpPr>
          <p:cNvPr id="9"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4" name="Rectangle 5"/>
          <p:cNvSpPr>
            <a:spLocks noGrp="1" noChangeArrowheads="1"/>
          </p:cNvSpPr>
          <p:nvPr>
            <p:ph type="ftr" sz="quarter" idx="11"/>
          </p:nvPr>
        </p:nvSpPr>
        <p:spPr>
          <a:ln/>
        </p:spPr>
        <p:txBody>
          <a:bodyPr/>
          <a:lstStyle>
            <a:lvl1pPr>
              <a:defRPr/>
            </a:lvl1pPr>
          </a:lstStyle>
          <a:p>
            <a:endParaRPr lang="pl-PL"/>
          </a:p>
        </p:txBody>
      </p:sp>
      <p:sp>
        <p:nvSpPr>
          <p:cNvPr id="5"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3" name="Rectangle 5"/>
          <p:cNvSpPr>
            <a:spLocks noGrp="1" noChangeArrowheads="1"/>
          </p:cNvSpPr>
          <p:nvPr>
            <p:ph type="ftr" sz="quarter" idx="11"/>
          </p:nvPr>
        </p:nvSpPr>
        <p:spPr>
          <a:ln/>
        </p:spPr>
        <p:txBody>
          <a:bodyPr/>
          <a:lstStyle>
            <a:lvl1pPr>
              <a:defRPr/>
            </a:lvl1pPr>
          </a:lstStyle>
          <a:p>
            <a:endParaRPr lang="pl-PL"/>
          </a:p>
        </p:txBody>
      </p:sp>
      <p:sp>
        <p:nvSpPr>
          <p:cNvPr id="4"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6" name="Rectangle 5"/>
          <p:cNvSpPr>
            <a:spLocks noGrp="1" noChangeArrowheads="1"/>
          </p:cNvSpPr>
          <p:nvPr>
            <p:ph type="ftr" sz="quarter" idx="11"/>
          </p:nvPr>
        </p:nvSpPr>
        <p:spPr>
          <a:ln/>
        </p:spPr>
        <p:txBody>
          <a:bodyPr/>
          <a:lstStyle>
            <a:lvl1pPr>
              <a:defRPr/>
            </a:lvl1pPr>
          </a:lstStyle>
          <a:p>
            <a:endParaRPr lang="pl-PL"/>
          </a:p>
        </p:txBody>
      </p:sp>
      <p:sp>
        <p:nvSpPr>
          <p:cNvPr id="7"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smtClean="0"/>
              <a:t>Kliknij ikonę, aby dodać obraz</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fld id="{95527CC3-0B93-424E-83FE-DB32E0DBB941}" type="datetimeFigureOut">
              <a:rPr lang="pl-PL" smtClean="0"/>
              <a:pPr/>
              <a:t>2010-01-29</a:t>
            </a:fld>
            <a:endParaRPr lang="pl-PL"/>
          </a:p>
        </p:txBody>
      </p:sp>
      <p:sp>
        <p:nvSpPr>
          <p:cNvPr id="6" name="Rectangle 5"/>
          <p:cNvSpPr>
            <a:spLocks noGrp="1" noChangeArrowheads="1"/>
          </p:cNvSpPr>
          <p:nvPr>
            <p:ph type="ftr" sz="quarter" idx="11"/>
          </p:nvPr>
        </p:nvSpPr>
        <p:spPr>
          <a:ln/>
        </p:spPr>
        <p:txBody>
          <a:bodyPr/>
          <a:lstStyle>
            <a:lvl1pPr>
              <a:defRPr/>
            </a:lvl1pPr>
          </a:lstStyle>
          <a:p>
            <a:endParaRPr lang="pl-PL"/>
          </a:p>
        </p:txBody>
      </p:sp>
      <p:sp>
        <p:nvSpPr>
          <p:cNvPr id="7" name="Rectangle 6"/>
          <p:cNvSpPr>
            <a:spLocks noGrp="1" noChangeArrowheads="1"/>
          </p:cNvSpPr>
          <p:nvPr>
            <p:ph type="sldNum" sz="quarter" idx="12"/>
          </p:nvPr>
        </p:nvSpPr>
        <p:spPr>
          <a:ln/>
        </p:spPr>
        <p:txBody>
          <a:bodyPr/>
          <a:lstStyle>
            <a:lvl1pPr>
              <a:defRPr/>
            </a:lvl1pPr>
          </a:lstStyle>
          <a:p>
            <a:fld id="{EEFB690A-3B17-4345-9F9F-6BD1DE4E285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1371600" y="274638"/>
            <a:ext cx="731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1028" name="Rectangle 3"/>
          <p:cNvSpPr>
            <a:spLocks noGrp="1" noChangeArrowheads="1"/>
          </p:cNvSpPr>
          <p:nvPr>
            <p:ph type="body" idx="1"/>
          </p:nvPr>
        </p:nvSpPr>
        <p:spPr bwMode="auto">
          <a:xfrm>
            <a:off x="1447800" y="1600200"/>
            <a:ext cx="7239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2" name="Rectangle 4"/>
          <p:cNvSpPr>
            <a:spLocks noGrp="1" noChangeArrowheads="1"/>
          </p:cNvSpPr>
          <p:nvPr>
            <p:ph type="dt" sz="half" idx="2"/>
          </p:nvPr>
        </p:nvSpPr>
        <p:spPr bwMode="auto">
          <a:xfrm>
            <a:off x="1447800" y="6245225"/>
            <a:ext cx="1905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solidFill>
                  <a:schemeClr val="tx2"/>
                </a:solidFill>
                <a:latin typeface="+mn-lt"/>
              </a:defRPr>
            </a:lvl1pPr>
          </a:lstStyle>
          <a:p>
            <a:fld id="{95527CC3-0B93-424E-83FE-DB32E0DBB941}" type="datetimeFigureOut">
              <a:rPr lang="pl-PL" smtClean="0"/>
              <a:pPr/>
              <a:t>2010-01-29</a:t>
            </a:fld>
            <a:endParaRPr lang="pl-PL"/>
          </a:p>
        </p:txBody>
      </p:sp>
      <p:sp>
        <p:nvSpPr>
          <p:cNvPr id="1029" name="Rectangle 5"/>
          <p:cNvSpPr>
            <a:spLocks noGrp="1" noChangeArrowheads="1"/>
          </p:cNvSpPr>
          <p:nvPr>
            <p:ph type="ftr" sz="quarter" idx="3"/>
          </p:nvPr>
        </p:nvSpPr>
        <p:spPr bwMode="auto">
          <a:xfrm>
            <a:off x="3505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solidFill>
                  <a:schemeClr val="tx2"/>
                </a:solidFill>
                <a:latin typeface="+mn-lt"/>
              </a:defRPr>
            </a:lvl1pPr>
          </a:lstStyle>
          <a:p>
            <a:endParaRPr lang="pl-P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solidFill>
                  <a:schemeClr val="tx2"/>
                </a:solidFill>
                <a:latin typeface="+mn-lt"/>
              </a:defRPr>
            </a:lvl1pPr>
          </a:lstStyle>
          <a:p>
            <a:fld id="{EEFB690A-3B17-4345-9F9F-6BD1DE4E285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Garamond" pitchFamily="18" charset="0"/>
        </a:defRPr>
      </a:lvl2pPr>
      <a:lvl3pPr algn="l" rtl="0" eaLnBrk="1" fontAlgn="base" hangingPunct="1">
        <a:spcBef>
          <a:spcPct val="0"/>
        </a:spcBef>
        <a:spcAft>
          <a:spcPct val="0"/>
        </a:spcAft>
        <a:defRPr sz="4400">
          <a:solidFill>
            <a:schemeClr val="tx2"/>
          </a:solidFill>
          <a:latin typeface="Garamond" pitchFamily="18" charset="0"/>
        </a:defRPr>
      </a:lvl3pPr>
      <a:lvl4pPr algn="l" rtl="0" eaLnBrk="1" fontAlgn="base" hangingPunct="1">
        <a:spcBef>
          <a:spcPct val="0"/>
        </a:spcBef>
        <a:spcAft>
          <a:spcPct val="0"/>
        </a:spcAft>
        <a:defRPr sz="4400">
          <a:solidFill>
            <a:schemeClr val="tx2"/>
          </a:solidFill>
          <a:latin typeface="Garamond" pitchFamily="18" charset="0"/>
        </a:defRPr>
      </a:lvl4pPr>
      <a:lvl5pPr algn="l" rtl="0" eaLnBrk="1" fontAlgn="base" hangingPunct="1">
        <a:spcBef>
          <a:spcPct val="0"/>
        </a:spcBef>
        <a:spcAft>
          <a:spcPct val="0"/>
        </a:spcAft>
        <a:defRPr sz="4400">
          <a:solidFill>
            <a:schemeClr val="tx2"/>
          </a:solidFill>
          <a:latin typeface="Garamond" pitchFamily="18"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har char="•"/>
        <a:defRPr sz="32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2"/>
          </a:solidFill>
          <a:latin typeface="+mn-lt"/>
        </a:defRPr>
      </a:lvl2pPr>
      <a:lvl3pPr marL="1143000" indent="-228600" algn="l" rtl="0" eaLnBrk="1" fontAlgn="base" hangingPunct="1">
        <a:spcBef>
          <a:spcPct val="20000"/>
        </a:spcBef>
        <a:spcAft>
          <a:spcPct val="0"/>
        </a:spcAft>
        <a:buChar char="•"/>
        <a:defRPr sz="2400">
          <a:solidFill>
            <a:schemeClr val="tx2"/>
          </a:solidFill>
          <a:latin typeface="+mn-lt"/>
        </a:defRPr>
      </a:lvl3pPr>
      <a:lvl4pPr marL="1600200" indent="-228600" algn="l" rtl="0" eaLnBrk="1" fontAlgn="base" hangingPunct="1">
        <a:spcBef>
          <a:spcPct val="20000"/>
        </a:spcBef>
        <a:spcAft>
          <a:spcPct val="0"/>
        </a:spcAft>
        <a:buChar char="–"/>
        <a:defRPr sz="2000">
          <a:solidFill>
            <a:schemeClr val="tx2"/>
          </a:solidFill>
          <a:latin typeface="+mn-lt"/>
        </a:defRPr>
      </a:lvl4pPr>
      <a:lvl5pPr marL="2057400" indent="-228600" algn="l" rtl="0" eaLnBrk="1" fontAlgn="base" hangingPunct="1">
        <a:spcBef>
          <a:spcPct val="20000"/>
        </a:spcBef>
        <a:spcAft>
          <a:spcPct val="0"/>
        </a:spcAft>
        <a:buChar char="»"/>
        <a:defRPr sz="2000">
          <a:solidFill>
            <a:schemeClr val="tx2"/>
          </a:solidFill>
          <a:latin typeface="+mn-lt"/>
        </a:defRPr>
      </a:lvl5pPr>
      <a:lvl6pPr marL="2514600" indent="-228600" algn="l" rtl="0" eaLnBrk="1" fontAlgn="base" hangingPunct="1">
        <a:spcBef>
          <a:spcPct val="20000"/>
        </a:spcBef>
        <a:spcAft>
          <a:spcPct val="0"/>
        </a:spcAft>
        <a:buChar char="»"/>
        <a:defRPr sz="2000">
          <a:solidFill>
            <a:schemeClr val="tx2"/>
          </a:solidFill>
          <a:latin typeface="+mn-lt"/>
        </a:defRPr>
      </a:lvl6pPr>
      <a:lvl7pPr marL="2971800" indent="-228600" algn="l" rtl="0" eaLnBrk="1" fontAlgn="base" hangingPunct="1">
        <a:spcBef>
          <a:spcPct val="20000"/>
        </a:spcBef>
        <a:spcAft>
          <a:spcPct val="0"/>
        </a:spcAft>
        <a:buChar char="»"/>
        <a:defRPr sz="2000">
          <a:solidFill>
            <a:schemeClr val="tx2"/>
          </a:solidFill>
          <a:latin typeface="+mn-lt"/>
        </a:defRPr>
      </a:lvl7pPr>
      <a:lvl8pPr marL="3429000" indent="-228600" algn="l" rtl="0" eaLnBrk="1" fontAlgn="base" hangingPunct="1">
        <a:spcBef>
          <a:spcPct val="20000"/>
        </a:spcBef>
        <a:spcAft>
          <a:spcPct val="0"/>
        </a:spcAft>
        <a:buChar char="»"/>
        <a:defRPr sz="2000">
          <a:solidFill>
            <a:schemeClr val="tx2"/>
          </a:solidFill>
          <a:latin typeface="+mn-lt"/>
        </a:defRPr>
      </a:lvl8pPr>
      <a:lvl9pPr marL="3886200" indent="-228600" algn="l" rtl="0" eaLnBrk="1" fontAlgn="base" hangingPunct="1">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285852" y="1785926"/>
            <a:ext cx="7467600" cy="1470025"/>
          </a:xfrm>
        </p:spPr>
        <p:txBody>
          <a:bodyPr/>
          <a:lstStyle/>
          <a:p>
            <a:r>
              <a:rPr lang="pl-PL" sz="6600" b="1" dirty="0" smtClean="0">
                <a:effectLst>
                  <a:outerShdw blurRad="38100" dist="38100" dir="2700000" algn="tl">
                    <a:srgbClr val="000000">
                      <a:alpha val="43137"/>
                    </a:srgbClr>
                  </a:outerShdw>
                </a:effectLst>
              </a:rPr>
              <a:t>Przekład sądowy</a:t>
            </a:r>
            <a:endParaRPr lang="pl-PL" sz="6600" b="1" dirty="0">
              <a:effectLst>
                <a:outerShdw blurRad="38100" dist="38100" dir="2700000" algn="tl">
                  <a:srgbClr val="000000">
                    <a:alpha val="43137"/>
                  </a:srgbClr>
                </a:outerShdw>
              </a:effectLst>
            </a:endParaRPr>
          </a:p>
        </p:txBody>
      </p:sp>
      <p:sp>
        <p:nvSpPr>
          <p:cNvPr id="3" name="Podtytuł 2"/>
          <p:cNvSpPr>
            <a:spLocks noGrp="1"/>
          </p:cNvSpPr>
          <p:nvPr>
            <p:ph type="subTitle" idx="1"/>
          </p:nvPr>
        </p:nvSpPr>
        <p:spPr>
          <a:xfrm>
            <a:off x="1000100" y="4929198"/>
            <a:ext cx="6400800" cy="1752600"/>
          </a:xfrm>
        </p:spPr>
        <p:txBody>
          <a:bodyPr/>
          <a:lstStyle/>
          <a:p>
            <a:pPr algn="l"/>
            <a:endParaRPr lang="pl-PL" dirty="0" smtClean="0"/>
          </a:p>
          <a:p>
            <a:pPr algn="l"/>
            <a:endParaRPr lang="pl-PL" dirty="0" smtClean="0"/>
          </a:p>
          <a:p>
            <a:pPr algn="l"/>
            <a:r>
              <a:rPr lang="pl-PL" dirty="0" smtClean="0"/>
              <a:t>Zofia Goj</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0"/>
            <a:ext cx="7858180" cy="6858000"/>
          </a:xfrm>
        </p:spPr>
        <p:txBody>
          <a:bodyPr/>
          <a:lstStyle/>
          <a:p>
            <a:r>
              <a:rPr lang="pl-PL" dirty="0" smtClean="0">
                <a:solidFill>
                  <a:schemeClr val="tx2"/>
                </a:solidFill>
                <a:latin typeface="+mn-lt"/>
                <a:ea typeface="+mn-ea"/>
                <a:cs typeface="+mn-cs"/>
              </a:rPr>
              <a:t>Postępowanie administracyjne ma również swoją specyfikę: nazewnictwo stron (strona skarżąca – organ oraz inne np. zobowiązany w postępowaniu egzekucyjnym) i rodzaje rozstrzygnięć (decyzje, postanowienia, ugody administracyjne). </a:t>
            </a:r>
          </a:p>
          <a:p>
            <a:endParaRPr lang="pl-PL" dirty="0" smtClean="0">
              <a:solidFill>
                <a:schemeClr val="tx2"/>
              </a:solidFill>
              <a:latin typeface="+mn-lt"/>
              <a:ea typeface="+mn-ea"/>
              <a:cs typeface="+mn-cs"/>
            </a:endParaRPr>
          </a:p>
          <a:p>
            <a:r>
              <a:rPr lang="pl-PL" dirty="0" smtClean="0">
                <a:solidFill>
                  <a:schemeClr val="tx2"/>
                </a:solidFill>
                <a:latin typeface="+mn-lt"/>
                <a:ea typeface="+mn-ea"/>
                <a:cs typeface="+mn-cs"/>
              </a:rPr>
              <a:t>W tym typie postępowania rola tłumacza jest mniejsza, chociaż samo tłumaczenie jest szeroko wykorzystywane np. przez Europejski Trybunał Praw Człowieka w Strasburgu lub w sprawach obywateli polskich przeciwko Polsce. </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357166"/>
            <a:ext cx="7572428" cy="6000768"/>
          </a:xfrm>
        </p:spPr>
        <p:txBody>
          <a:bodyPr/>
          <a:lstStyle/>
          <a:p>
            <a:r>
              <a:rPr lang="pl-PL" dirty="0" smtClean="0">
                <a:solidFill>
                  <a:schemeClr val="tx2"/>
                </a:solidFill>
                <a:latin typeface="+mn-lt"/>
                <a:ea typeface="+mn-ea"/>
                <a:cs typeface="+mn-cs"/>
              </a:rPr>
              <a:t>Struktura władzy sądowniczej w Polsce nie ma jednolitego charakteru. Funkcją sądów jest sprawowanie wymiaru sprawiedliwości. Konstytucja wymienia również Trybunał Konstytucyjny i Trybunał Stanu.</a:t>
            </a:r>
          </a:p>
          <a:p>
            <a:pPr>
              <a:buNone/>
            </a:pPr>
            <a:endParaRPr lang="pl-PL" dirty="0" smtClean="0">
              <a:solidFill>
                <a:schemeClr val="tx2"/>
              </a:solidFill>
              <a:latin typeface="+mn-lt"/>
              <a:ea typeface="+mn-ea"/>
              <a:cs typeface="+mn-cs"/>
            </a:endParaRPr>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8"/>
          <p:cNvSpPr>
            <a:spLocks noGrp="1"/>
          </p:cNvSpPr>
          <p:nvPr>
            <p:ph type="title"/>
          </p:nvPr>
        </p:nvSpPr>
        <p:spPr/>
        <p:txBody>
          <a:bodyPr/>
          <a:lstStyle/>
          <a:p>
            <a:r>
              <a:rPr lang="pl-PL" sz="4000" dirty="0" smtClean="0"/>
              <a:t>Wymiar sprawiedliwości w Polsce</a:t>
            </a:r>
            <a:endParaRPr lang="pl-PL" sz="4000" dirty="0"/>
          </a:p>
        </p:txBody>
      </p:sp>
      <p:pic>
        <p:nvPicPr>
          <p:cNvPr id="7" name="Symbol zastępczy zawartości 6" descr="skanowanie0002.jpg"/>
          <p:cNvPicPr>
            <a:picLocks noGrp="1" noChangeAspect="1"/>
          </p:cNvPicPr>
          <p:nvPr>
            <p:ph sz="half" idx="1"/>
          </p:nvPr>
        </p:nvPicPr>
        <p:blipFill>
          <a:blip r:embed="rId3" cstate="print"/>
          <a:stretch>
            <a:fillRect/>
          </a:stretch>
        </p:blipFill>
        <p:spPr>
          <a:xfrm>
            <a:off x="1112438" y="1714488"/>
            <a:ext cx="3878662" cy="4572032"/>
          </a:xfrm>
        </p:spPr>
      </p:pic>
      <p:pic>
        <p:nvPicPr>
          <p:cNvPr id="8" name="Symbol zastępczy zawartości 7" descr="skanowanie0003.jpg"/>
          <p:cNvPicPr>
            <a:picLocks noGrp="1" noChangeAspect="1"/>
          </p:cNvPicPr>
          <p:nvPr>
            <p:ph sz="half" idx="2"/>
          </p:nvPr>
        </p:nvPicPr>
        <p:blipFill>
          <a:blip r:embed="rId4" cstate="print"/>
          <a:stretch>
            <a:fillRect/>
          </a:stretch>
        </p:blipFill>
        <p:spPr>
          <a:xfrm>
            <a:off x="5072067" y="1714487"/>
            <a:ext cx="4071934" cy="4548089"/>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0"/>
            <a:ext cx="7543824" cy="6126163"/>
          </a:xfrm>
        </p:spPr>
        <p:txBody>
          <a:bodyPr/>
          <a:lstStyle/>
          <a:p>
            <a:r>
              <a:rPr lang="pl-PL" dirty="0" smtClean="0">
                <a:solidFill>
                  <a:schemeClr val="tx2"/>
                </a:solidFill>
                <a:latin typeface="+mn-lt"/>
                <a:ea typeface="+mn-ea"/>
                <a:cs typeface="+mn-cs"/>
              </a:rPr>
              <a:t>Różnice międzykulturowe w zakresie stylów komunikacji prawnej dotyczą również stopnia bezosobowości oraz uprzejmości. Kultura prawa cywilnego preferuje styl bezosobowy, mniej bezpośredni, co odzwierciedlają przepisy prawa kontynentalnego wyrażające uniwersalne nakazy, zakazy i dozwolenia.</a:t>
            </a:r>
          </a:p>
          <a:p>
            <a:r>
              <a:rPr lang="pl-PL" dirty="0" smtClean="0">
                <a:solidFill>
                  <a:schemeClr val="tx2"/>
                </a:solidFill>
                <a:latin typeface="+mn-lt"/>
                <a:ea typeface="+mn-ea"/>
                <a:cs typeface="+mn-cs"/>
              </a:rPr>
              <a:t>Model komunikacji w procesie sądowym charakteryzuje się wysokim stopniem konwencjonalizacji i formalizacji. Odstępstwo zwykle nie jest tolerowane. </a:t>
            </a:r>
          </a:p>
          <a:p>
            <a:endParaRPr lang="pl-PL" dirty="0" smtClean="0">
              <a:solidFill>
                <a:schemeClr val="tx2"/>
              </a:solidFill>
              <a:latin typeface="+mn-lt"/>
              <a:ea typeface="+mn-ea"/>
              <a:cs typeface="+mn-cs"/>
            </a:endParaRP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285728"/>
            <a:ext cx="7543824" cy="5840435"/>
          </a:xfrm>
        </p:spPr>
        <p:txBody>
          <a:bodyPr/>
          <a:lstStyle/>
          <a:p>
            <a:r>
              <a:rPr lang="pl-PL" dirty="0" smtClean="0">
                <a:solidFill>
                  <a:schemeClr val="tx2"/>
                </a:solidFill>
                <a:latin typeface="+mn-lt"/>
                <a:ea typeface="+mn-ea"/>
                <a:cs typeface="+mn-cs"/>
              </a:rPr>
              <a:t>Uzasadnienia angielskie są bardzo uprzejme, a często nawet przesadnie uprzejme (</a:t>
            </a:r>
            <a:r>
              <a:rPr lang="pl-PL" i="1" dirty="0" err="1" smtClean="0">
                <a:solidFill>
                  <a:schemeClr val="tx2"/>
                </a:solidFill>
                <a:latin typeface="+mn-lt"/>
                <a:ea typeface="+mn-ea"/>
                <a:cs typeface="+mn-cs"/>
              </a:rPr>
              <a:t>over</a:t>
            </a:r>
            <a:r>
              <a:rPr lang="pl-PL" dirty="0" err="1" smtClean="0">
                <a:solidFill>
                  <a:schemeClr val="tx2"/>
                </a:solidFill>
                <a:latin typeface="+mn-lt"/>
                <a:ea typeface="+mn-ea"/>
                <a:cs typeface="+mn-cs"/>
              </a:rPr>
              <a:t>-</a:t>
            </a:r>
            <a:r>
              <a:rPr lang="pl-PL" i="1" dirty="0" err="1" smtClean="0">
                <a:solidFill>
                  <a:schemeClr val="tx2"/>
                </a:solidFill>
                <a:latin typeface="+mn-lt"/>
                <a:ea typeface="+mn-ea"/>
                <a:cs typeface="+mn-cs"/>
              </a:rPr>
              <a:t>polite</a:t>
            </a:r>
            <a:r>
              <a:rPr lang="pl-PL" dirty="0" smtClean="0">
                <a:solidFill>
                  <a:schemeClr val="tx2"/>
                </a:solidFill>
                <a:latin typeface="+mn-lt"/>
                <a:ea typeface="+mn-ea"/>
                <a:cs typeface="+mn-cs"/>
              </a:rPr>
              <a:t>). Natomiast amerykańscy sędziowie są bardzo bezpośredni – przechodzą od razu do sedna sprawy. Różnice widać również jeżeli chodzi o wyrażanie odmiennej opinii. Wśród sędziów brytyjskich wyraźna jest tendencja do łagodzenia rozbieżności stanowisk zwykle poprzez:</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357166"/>
            <a:ext cx="8001024" cy="6858000"/>
          </a:xfrm>
        </p:spPr>
        <p:txBody>
          <a:bodyPr/>
          <a:lstStyle/>
          <a:p>
            <a:pPr lvl="0"/>
            <a:r>
              <a:rPr lang="pl-PL" sz="2400" dirty="0" smtClean="0">
                <a:solidFill>
                  <a:schemeClr val="tx2"/>
                </a:solidFill>
                <a:latin typeface="+mn-lt"/>
                <a:ea typeface="+mn-ea"/>
                <a:cs typeface="+mn-cs"/>
              </a:rPr>
              <a:t>Wyrażanie żalu z powodu niezgodzenia się z kolegami lub innymi sędziami (np. „I </a:t>
            </a:r>
            <a:r>
              <a:rPr lang="pl-PL" sz="2400" dirty="0" err="1" smtClean="0">
                <a:solidFill>
                  <a:schemeClr val="tx2"/>
                </a:solidFill>
                <a:latin typeface="+mn-lt"/>
                <a:ea typeface="+mn-ea"/>
                <a:cs typeface="+mn-cs"/>
              </a:rPr>
              <a:t>regret</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that</a:t>
            </a:r>
            <a:r>
              <a:rPr lang="pl-PL" sz="2400" dirty="0" smtClean="0">
                <a:solidFill>
                  <a:schemeClr val="tx2"/>
                </a:solidFill>
                <a:latin typeface="+mn-lt"/>
                <a:ea typeface="+mn-ea"/>
                <a:cs typeface="+mn-cs"/>
              </a:rPr>
              <a:t> I </a:t>
            </a:r>
            <a:r>
              <a:rPr lang="pl-PL" sz="2400" dirty="0" err="1" smtClean="0">
                <a:solidFill>
                  <a:schemeClr val="tx2"/>
                </a:solidFill>
                <a:latin typeface="+mn-lt"/>
                <a:ea typeface="+mn-ea"/>
                <a:cs typeface="+mn-cs"/>
              </a:rPr>
              <a:t>cannot</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agree</a:t>
            </a:r>
            <a:r>
              <a:rPr lang="pl-PL" sz="2400" dirty="0" smtClean="0">
                <a:solidFill>
                  <a:schemeClr val="tx2"/>
                </a:solidFill>
                <a:latin typeface="+mn-lt"/>
                <a:ea typeface="+mn-ea"/>
                <a:cs typeface="+mn-cs"/>
              </a:rPr>
              <a:t>”)</a:t>
            </a:r>
          </a:p>
          <a:p>
            <a:pPr lvl="0"/>
            <a:r>
              <a:rPr lang="pl-PL" sz="2400" dirty="0" smtClean="0">
                <a:solidFill>
                  <a:schemeClr val="tx2"/>
                </a:solidFill>
                <a:latin typeface="+mn-lt"/>
                <a:ea typeface="+mn-ea"/>
                <a:cs typeface="+mn-cs"/>
              </a:rPr>
              <a:t>Atak dotyczący jedynie tekstu, a nie autora (np. </a:t>
            </a:r>
            <a:r>
              <a:rPr lang="en-US" sz="2400" dirty="0" smtClean="0">
                <a:solidFill>
                  <a:schemeClr val="tx2"/>
                </a:solidFill>
                <a:latin typeface="+mn-lt"/>
                <a:ea typeface="+mn-ea"/>
                <a:cs typeface="+mn-cs"/>
              </a:rPr>
              <a:t>„The Co</a:t>
            </a:r>
            <a:r>
              <a:rPr lang="pl-PL" sz="2400" dirty="0" smtClean="0">
                <a:solidFill>
                  <a:schemeClr val="tx2"/>
                </a:solidFill>
                <a:latin typeface="+mn-lt"/>
                <a:ea typeface="+mn-ea"/>
                <a:cs typeface="+mn-cs"/>
              </a:rPr>
              <a:t>u</a:t>
            </a:r>
            <a:r>
              <a:rPr lang="en-US" sz="2400" dirty="0" err="1" smtClean="0">
                <a:solidFill>
                  <a:schemeClr val="tx2"/>
                </a:solidFill>
                <a:latin typeface="+mn-lt"/>
                <a:ea typeface="+mn-ea"/>
                <a:cs typeface="+mn-cs"/>
              </a:rPr>
              <a:t>rt</a:t>
            </a:r>
            <a:r>
              <a:rPr lang="en-US" sz="2400" dirty="0" smtClean="0">
                <a:solidFill>
                  <a:schemeClr val="tx2"/>
                </a:solidFill>
                <a:latin typeface="+mn-lt"/>
                <a:ea typeface="+mn-ea"/>
                <a:cs typeface="+mn-cs"/>
              </a:rPr>
              <a:t> will always </a:t>
            </a:r>
            <a:r>
              <a:rPr lang="en-US" sz="2400" dirty="0" err="1" smtClean="0">
                <a:solidFill>
                  <a:schemeClr val="tx2"/>
                </a:solidFill>
                <a:latin typeface="+mn-lt"/>
                <a:ea typeface="+mn-ea"/>
                <a:cs typeface="+mn-cs"/>
              </a:rPr>
              <a:t>respe</a:t>
            </a:r>
            <a:r>
              <a:rPr lang="pl-PL" sz="2400" dirty="0" smtClean="0">
                <a:solidFill>
                  <a:schemeClr val="tx2"/>
                </a:solidFill>
                <a:latin typeface="+mn-lt"/>
                <a:ea typeface="+mn-ea"/>
                <a:cs typeface="+mn-cs"/>
              </a:rPr>
              <a:t>c</a:t>
            </a:r>
            <a:r>
              <a:rPr lang="en-US" sz="2400" dirty="0" smtClean="0">
                <a:solidFill>
                  <a:schemeClr val="tx2"/>
                </a:solidFill>
                <a:latin typeface="+mn-lt"/>
                <a:ea typeface="+mn-ea"/>
                <a:cs typeface="+mn-cs"/>
              </a:rPr>
              <a:t>t the trial judge’s primary findings of fact, and does so here. But here I find a mismatch between those findings of fact and the conclusion here.”) </a:t>
            </a:r>
            <a:endParaRPr lang="pl-PL" sz="2400" dirty="0" smtClean="0">
              <a:solidFill>
                <a:schemeClr val="tx2"/>
              </a:solidFill>
              <a:latin typeface="+mn-lt"/>
              <a:ea typeface="+mn-ea"/>
              <a:cs typeface="+mn-cs"/>
            </a:endParaRPr>
          </a:p>
          <a:p>
            <a:pPr lvl="0"/>
            <a:r>
              <a:rPr lang="pl-PL" sz="2400" dirty="0" smtClean="0">
                <a:solidFill>
                  <a:schemeClr val="tx2"/>
                </a:solidFill>
                <a:latin typeface="+mn-lt"/>
                <a:ea typeface="+mn-ea"/>
                <a:cs typeface="+mn-cs"/>
              </a:rPr>
              <a:t>Odpersonifikowanie całej sprawy poprzez krytykę orzeczenia „sądu”, a nie poszczególnych członków składu sędziowskiego (np. „I </a:t>
            </a:r>
            <a:r>
              <a:rPr lang="pl-PL" sz="2400" smtClean="0">
                <a:solidFill>
                  <a:schemeClr val="tx2"/>
                </a:solidFill>
                <a:latin typeface="+mn-lt"/>
                <a:ea typeface="+mn-ea"/>
                <a:cs typeface="+mn-cs"/>
              </a:rPr>
              <a:t>cannot</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agree</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with</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the</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Divisional</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Court’s</a:t>
            </a:r>
            <a:r>
              <a:rPr lang="pl-PL" sz="2400" dirty="0" smtClean="0">
                <a:solidFill>
                  <a:schemeClr val="tx2"/>
                </a:solidFill>
                <a:latin typeface="+mn-lt"/>
                <a:ea typeface="+mn-ea"/>
                <a:cs typeface="+mn-cs"/>
              </a:rPr>
              <a:t> </a:t>
            </a:r>
            <a:r>
              <a:rPr lang="pl-PL" sz="2400" dirty="0" err="1" smtClean="0">
                <a:solidFill>
                  <a:schemeClr val="tx2"/>
                </a:solidFill>
                <a:latin typeface="+mn-lt"/>
                <a:ea typeface="+mn-ea"/>
                <a:cs typeface="+mn-cs"/>
              </a:rPr>
              <a:t>conclusions</a:t>
            </a:r>
            <a:r>
              <a:rPr lang="pl-PL" sz="2400" dirty="0" smtClean="0">
                <a:solidFill>
                  <a:schemeClr val="tx2"/>
                </a:solidFill>
                <a:latin typeface="+mn-lt"/>
                <a:ea typeface="+mn-ea"/>
                <a:cs typeface="+mn-cs"/>
              </a:rPr>
              <a:t>.”)</a:t>
            </a:r>
          </a:p>
          <a:p>
            <a:pPr lvl="0"/>
            <a:r>
              <a:rPr lang="pl-PL" sz="2400" dirty="0" smtClean="0">
                <a:solidFill>
                  <a:schemeClr val="tx2"/>
                </a:solidFill>
                <a:latin typeface="+mn-lt"/>
                <a:ea typeface="+mn-ea"/>
                <a:cs typeface="+mn-cs"/>
              </a:rPr>
              <a:t>Krytykowanie kolegów, sędziów sądów niższej instancji lub sądu, a jednoczesne łagodzenie krytyki poprzez stwierdzenie, że jest to wyłącznie opinia konkretnego sędziego np. </a:t>
            </a:r>
            <a:r>
              <a:rPr lang="pl-PL" sz="2400" i="1" dirty="0" smtClean="0">
                <a:solidFill>
                  <a:schemeClr val="tx2"/>
                </a:solidFill>
                <a:latin typeface="+mn-lt"/>
                <a:ea typeface="+mn-ea"/>
                <a:cs typeface="+mn-cs"/>
              </a:rPr>
              <a:t>In my</a:t>
            </a:r>
            <a:r>
              <a:rPr lang="pl-PL" sz="2400" dirty="0" smtClean="0">
                <a:solidFill>
                  <a:schemeClr val="tx2"/>
                </a:solidFill>
                <a:latin typeface="+mn-lt"/>
                <a:ea typeface="+mn-ea"/>
                <a:cs typeface="+mn-cs"/>
              </a:rPr>
              <a:t> </a:t>
            </a:r>
            <a:r>
              <a:rPr lang="pl-PL" sz="2400" i="1" dirty="0" err="1" smtClean="0">
                <a:solidFill>
                  <a:schemeClr val="tx2"/>
                </a:solidFill>
                <a:latin typeface="+mn-lt"/>
                <a:ea typeface="+mn-ea"/>
                <a:cs typeface="+mn-cs"/>
              </a:rPr>
              <a:t>view</a:t>
            </a:r>
            <a:r>
              <a:rPr lang="pl-PL" sz="2400" dirty="0" smtClean="0">
                <a:solidFill>
                  <a:schemeClr val="tx2"/>
                </a:solidFill>
                <a:latin typeface="+mn-lt"/>
                <a:ea typeface="+mn-ea"/>
                <a:cs typeface="+mn-cs"/>
              </a:rPr>
              <a:t>, sugerowanie, że obecny krytyczny osąd dotyczy jedynie danej sprawy (</a:t>
            </a:r>
            <a:r>
              <a:rPr lang="pl-PL" sz="2400" i="1" dirty="0" err="1" smtClean="0">
                <a:solidFill>
                  <a:schemeClr val="tx2"/>
                </a:solidFill>
                <a:latin typeface="+mn-lt"/>
                <a:ea typeface="+mn-ea"/>
                <a:cs typeface="+mn-cs"/>
              </a:rPr>
              <a:t>is</a:t>
            </a:r>
            <a:r>
              <a:rPr lang="pl-PL" sz="2400" i="1" dirty="0" smtClean="0">
                <a:solidFill>
                  <a:schemeClr val="tx2"/>
                </a:solidFill>
                <a:latin typeface="+mn-lt"/>
                <a:ea typeface="+mn-ea"/>
                <a:cs typeface="+mn-cs"/>
              </a:rPr>
              <a:t> limited to </a:t>
            </a:r>
            <a:r>
              <a:rPr lang="pl-PL" sz="2400" i="1" dirty="0" err="1" smtClean="0">
                <a:solidFill>
                  <a:schemeClr val="tx2"/>
                </a:solidFill>
                <a:latin typeface="+mn-lt"/>
                <a:ea typeface="+mn-ea"/>
                <a:cs typeface="+mn-cs"/>
              </a:rPr>
              <a:t>the</a:t>
            </a:r>
            <a:r>
              <a:rPr lang="pl-PL" sz="2400" i="1" dirty="0" smtClean="0">
                <a:solidFill>
                  <a:schemeClr val="tx2"/>
                </a:solidFill>
                <a:latin typeface="+mn-lt"/>
                <a:ea typeface="+mn-ea"/>
                <a:cs typeface="+mn-cs"/>
              </a:rPr>
              <a:t> </a:t>
            </a:r>
            <a:r>
              <a:rPr lang="pl-PL" sz="2400" i="1" dirty="0" err="1" smtClean="0">
                <a:solidFill>
                  <a:schemeClr val="tx2"/>
                </a:solidFill>
                <a:latin typeface="+mn-lt"/>
                <a:ea typeface="+mn-ea"/>
                <a:cs typeface="+mn-cs"/>
              </a:rPr>
              <a:t>present</a:t>
            </a:r>
            <a:r>
              <a:rPr lang="pl-PL" sz="2400" i="1" dirty="0" smtClean="0">
                <a:solidFill>
                  <a:schemeClr val="tx2"/>
                </a:solidFill>
                <a:latin typeface="+mn-lt"/>
                <a:ea typeface="+mn-ea"/>
                <a:cs typeface="+mn-cs"/>
              </a:rPr>
              <a:t> </a:t>
            </a:r>
            <a:r>
              <a:rPr lang="pl-PL" sz="2400" i="1" dirty="0" err="1" smtClean="0">
                <a:solidFill>
                  <a:schemeClr val="tx2"/>
                </a:solidFill>
                <a:latin typeface="+mn-lt"/>
                <a:ea typeface="+mn-ea"/>
                <a:cs typeface="+mn-cs"/>
              </a:rPr>
              <a:t>case</a:t>
            </a:r>
            <a:r>
              <a:rPr lang="pl-PL" sz="2400" i="1" dirty="0" smtClean="0">
                <a:solidFill>
                  <a:schemeClr val="tx2"/>
                </a:solidFill>
                <a:latin typeface="+mn-lt"/>
                <a:ea typeface="+mn-ea"/>
                <a:cs typeface="+mn-cs"/>
              </a:rPr>
              <a:t> </a:t>
            </a:r>
            <a:r>
              <a:rPr lang="pl-PL" sz="2400" i="1" dirty="0" err="1" smtClean="0">
                <a:solidFill>
                  <a:schemeClr val="tx2"/>
                </a:solidFill>
                <a:latin typeface="+mn-lt"/>
                <a:ea typeface="+mn-ea"/>
                <a:cs typeface="+mn-cs"/>
              </a:rPr>
              <a:t>only</a:t>
            </a:r>
            <a:r>
              <a:rPr lang="pl-PL" sz="2400" dirty="0" smtClean="0">
                <a:solidFill>
                  <a:schemeClr val="tx2"/>
                </a:solidFill>
                <a:latin typeface="+mn-lt"/>
                <a:ea typeface="+mn-ea"/>
                <a:cs typeface="+mn-cs"/>
              </a:rPr>
              <a:t>)</a:t>
            </a:r>
          </a:p>
          <a:p>
            <a:endParaRPr lang="pl-PL"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214414" y="357166"/>
            <a:ext cx="7472386" cy="5768997"/>
          </a:xfrm>
        </p:spPr>
        <p:txBody>
          <a:bodyPr/>
          <a:lstStyle/>
          <a:p>
            <a:r>
              <a:rPr lang="pl-PL" dirty="0" smtClean="0">
                <a:solidFill>
                  <a:schemeClr val="tx2"/>
                </a:solidFill>
                <a:latin typeface="+mn-lt"/>
                <a:ea typeface="+mn-ea"/>
                <a:cs typeface="+mn-cs"/>
              </a:rPr>
              <a:t>Amerykańscy sędziowie stosują zazwyczaj inne strategie. Wyrażenia uprzejmości to bardziej formy wyrażenia z należnym szacunkiem w formie łagodnej krytyki. Jednak forma jest zwykle bezpośrednia, więc sędziowie, czy pełnomocnicy „nie mają racji” (</a:t>
            </a:r>
            <a:r>
              <a:rPr lang="pl-PL" i="1" dirty="0" err="1" smtClean="0">
                <a:solidFill>
                  <a:schemeClr val="tx2"/>
                </a:solidFill>
                <a:latin typeface="+mn-lt"/>
                <a:ea typeface="+mn-ea"/>
                <a:cs typeface="+mn-cs"/>
              </a:rPr>
              <a:t>are</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simply</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incorrect</a:t>
            </a:r>
            <a:r>
              <a:rPr lang="pl-PL" dirty="0" smtClean="0">
                <a:solidFill>
                  <a:schemeClr val="tx2"/>
                </a:solidFill>
                <a:latin typeface="+mn-lt"/>
                <a:ea typeface="+mn-ea"/>
                <a:cs typeface="+mn-cs"/>
              </a:rPr>
              <a:t>), „poważnie zniekształcają” (</a:t>
            </a:r>
            <a:r>
              <a:rPr lang="pl-PL" i="1" dirty="0" err="1" smtClean="0">
                <a:solidFill>
                  <a:schemeClr val="tx2"/>
                </a:solidFill>
                <a:latin typeface="+mn-lt"/>
                <a:ea typeface="+mn-ea"/>
                <a:cs typeface="+mn-cs"/>
              </a:rPr>
              <a:t>grossly</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distort</a:t>
            </a:r>
            <a:r>
              <a:rPr lang="pl-PL" dirty="0" smtClean="0">
                <a:solidFill>
                  <a:schemeClr val="tx2"/>
                </a:solidFill>
                <a:latin typeface="+mn-lt"/>
                <a:ea typeface="+mn-ea"/>
                <a:cs typeface="+mn-cs"/>
              </a:rPr>
              <a:t>) oraz mówią rzeczy „bez sensu” (</a:t>
            </a:r>
            <a:r>
              <a:rPr lang="pl-PL" i="1" dirty="0" err="1" smtClean="0">
                <a:solidFill>
                  <a:schemeClr val="tx2"/>
                </a:solidFill>
                <a:latin typeface="+mn-lt"/>
                <a:ea typeface="+mn-ea"/>
                <a:cs typeface="+mn-cs"/>
              </a:rPr>
              <a:t>which</a:t>
            </a:r>
            <a:r>
              <a:rPr lang="pl-PL" i="1" dirty="0" smtClean="0">
                <a:solidFill>
                  <a:schemeClr val="tx2"/>
                </a:solidFill>
                <a:latin typeface="+mn-lt"/>
                <a:ea typeface="+mn-ea"/>
                <a:cs typeface="+mn-cs"/>
              </a:rPr>
              <a:t> make no </a:t>
            </a:r>
            <a:r>
              <a:rPr lang="pl-PL" i="1" dirty="0" err="1" smtClean="0">
                <a:solidFill>
                  <a:schemeClr val="tx2"/>
                </a:solidFill>
                <a:latin typeface="+mn-lt"/>
                <a:ea typeface="+mn-ea"/>
                <a:cs typeface="+mn-cs"/>
              </a:rPr>
              <a:t>sense</a:t>
            </a:r>
            <a:r>
              <a:rPr lang="pl-PL" dirty="0" smtClean="0">
                <a:solidFill>
                  <a:schemeClr val="tx2"/>
                </a:solidFill>
                <a:latin typeface="+mn-lt"/>
                <a:ea typeface="+mn-ea"/>
                <a:cs typeface="+mn-cs"/>
              </a:rPr>
              <a:t>).</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285820" y="500042"/>
            <a:ext cx="7858180" cy="6643710"/>
          </a:xfrm>
        </p:spPr>
        <p:txBody>
          <a:bodyPr/>
          <a:lstStyle/>
          <a:p>
            <a:r>
              <a:rPr lang="pl-PL" sz="2800" dirty="0" smtClean="0">
                <a:solidFill>
                  <a:schemeClr val="tx2"/>
                </a:solidFill>
                <a:latin typeface="+mn-lt"/>
                <a:ea typeface="+mn-ea"/>
                <a:cs typeface="+mn-cs"/>
              </a:rPr>
              <a:t>Przekład powinien uwzględniać te odmienności, tym bardziej że polskie orzeczenia są bardziej formalne. </a:t>
            </a:r>
          </a:p>
          <a:p>
            <a:r>
              <a:rPr lang="pl-PL" sz="2800" dirty="0" smtClean="0">
                <a:solidFill>
                  <a:schemeClr val="tx2"/>
                </a:solidFill>
                <a:latin typeface="+mn-lt"/>
                <a:ea typeface="+mn-ea"/>
                <a:cs typeface="+mn-cs"/>
              </a:rPr>
              <a:t>„Pogląd… nie jest trafny” lub „Sąd Wojewódzki bez podstawy prawnej postąpił inaczej”.</a:t>
            </a:r>
          </a:p>
          <a:p>
            <a:r>
              <a:rPr lang="pl-PL" sz="2800" dirty="0" smtClean="0">
                <a:solidFill>
                  <a:schemeClr val="tx2"/>
                </a:solidFill>
                <a:latin typeface="+mn-lt"/>
                <a:ea typeface="+mn-ea"/>
                <a:cs typeface="+mn-cs"/>
              </a:rPr>
              <a:t>Polskie pisma procesowe są znacznie bardziej kategoryczne. Na przykład wyrażenie „wnoszę o…” w żądaniu pozwu można przetłumaczyć w następujący sposób:</a:t>
            </a:r>
          </a:p>
          <a:p>
            <a:r>
              <a:rPr lang="en-US" sz="2800" u="sng" dirty="0" smtClean="0">
                <a:solidFill>
                  <a:schemeClr val="tx2"/>
                </a:solidFill>
                <a:latin typeface="+mn-lt"/>
                <a:ea typeface="+mn-ea"/>
                <a:cs typeface="+mn-cs"/>
              </a:rPr>
              <a:t>I request that</a:t>
            </a:r>
            <a:r>
              <a:rPr lang="en-US" sz="2800" dirty="0" smtClean="0">
                <a:solidFill>
                  <a:schemeClr val="tx2"/>
                </a:solidFill>
                <a:latin typeface="+mn-lt"/>
                <a:ea typeface="+mn-ea"/>
                <a:cs typeface="+mn-cs"/>
              </a:rPr>
              <a:t> the court </a:t>
            </a:r>
            <a:r>
              <a:rPr lang="en-US" sz="2800" u="sng" dirty="0" smtClean="0">
                <a:solidFill>
                  <a:schemeClr val="tx2"/>
                </a:solidFill>
                <a:latin typeface="+mn-lt"/>
                <a:ea typeface="+mn-ea"/>
                <a:cs typeface="+mn-cs"/>
              </a:rPr>
              <a:t>impose</a:t>
            </a:r>
            <a:r>
              <a:rPr lang="en-US" sz="2800" dirty="0" smtClean="0">
                <a:solidFill>
                  <a:schemeClr val="tx2"/>
                </a:solidFill>
                <a:latin typeface="+mn-lt"/>
                <a:ea typeface="+mn-ea"/>
                <a:cs typeface="+mn-cs"/>
              </a:rPr>
              <a:t> an injunction (…)</a:t>
            </a:r>
            <a:endParaRPr lang="pl-PL" sz="2800" dirty="0" smtClean="0">
              <a:solidFill>
                <a:schemeClr val="tx2"/>
              </a:solidFill>
              <a:latin typeface="+mn-lt"/>
              <a:ea typeface="+mn-ea"/>
              <a:cs typeface="+mn-cs"/>
            </a:endParaRPr>
          </a:p>
          <a:p>
            <a:r>
              <a:rPr lang="en-US" sz="2800" u="sng" dirty="0" smtClean="0">
                <a:solidFill>
                  <a:schemeClr val="tx2"/>
                </a:solidFill>
                <a:latin typeface="+mn-lt"/>
                <a:ea typeface="+mn-ea"/>
                <a:cs typeface="+mn-cs"/>
              </a:rPr>
              <a:t>I pray the court for an injunction </a:t>
            </a:r>
            <a:r>
              <a:rPr lang="en-US" sz="2800" dirty="0" smtClean="0">
                <a:solidFill>
                  <a:schemeClr val="tx2"/>
                </a:solidFill>
                <a:latin typeface="+mn-lt"/>
                <a:ea typeface="+mn-ea"/>
                <a:cs typeface="+mn-cs"/>
              </a:rPr>
              <a:t>…</a:t>
            </a:r>
            <a:endParaRPr lang="pl-PL" sz="2800" dirty="0" smtClean="0">
              <a:solidFill>
                <a:schemeClr val="tx2"/>
              </a:solidFill>
              <a:latin typeface="+mn-lt"/>
              <a:ea typeface="+mn-ea"/>
              <a:cs typeface="+mn-cs"/>
            </a:endParaRPr>
          </a:p>
          <a:p>
            <a:r>
              <a:rPr lang="en-US" sz="2800" u="sng" dirty="0" smtClean="0">
                <a:solidFill>
                  <a:schemeClr val="tx2"/>
                </a:solidFill>
                <a:latin typeface="+mn-lt"/>
                <a:ea typeface="+mn-ea"/>
                <a:cs typeface="+mn-cs"/>
              </a:rPr>
              <a:t>I/We move (that)</a:t>
            </a:r>
            <a:r>
              <a:rPr lang="en-US" sz="2800" dirty="0" smtClean="0">
                <a:solidFill>
                  <a:schemeClr val="tx2"/>
                </a:solidFill>
                <a:latin typeface="+mn-lt"/>
                <a:ea typeface="+mn-ea"/>
                <a:cs typeface="+mn-cs"/>
              </a:rPr>
              <a:t> the court </a:t>
            </a:r>
            <a:r>
              <a:rPr lang="en-US" sz="2800" u="sng" dirty="0" smtClean="0">
                <a:solidFill>
                  <a:schemeClr val="tx2"/>
                </a:solidFill>
                <a:latin typeface="+mn-lt"/>
                <a:ea typeface="+mn-ea"/>
                <a:cs typeface="+mn-cs"/>
              </a:rPr>
              <a:t>impose</a:t>
            </a:r>
            <a:r>
              <a:rPr lang="en-US" sz="2800" dirty="0" smtClean="0">
                <a:solidFill>
                  <a:schemeClr val="tx2"/>
                </a:solidFill>
                <a:latin typeface="+mn-lt"/>
                <a:ea typeface="+mn-ea"/>
                <a:cs typeface="+mn-cs"/>
              </a:rPr>
              <a:t> an injunction…</a:t>
            </a:r>
            <a:endParaRPr lang="pl-PL" sz="2800" dirty="0" smtClean="0">
              <a:solidFill>
                <a:schemeClr val="tx2"/>
              </a:solidFill>
              <a:latin typeface="+mn-lt"/>
              <a:ea typeface="+mn-ea"/>
              <a:cs typeface="+mn-cs"/>
            </a:endParaRPr>
          </a:p>
          <a:p>
            <a:endParaRPr lang="pl-PL"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214414" y="571480"/>
            <a:ext cx="7472386" cy="5554683"/>
          </a:xfrm>
        </p:spPr>
        <p:txBody>
          <a:bodyPr/>
          <a:lstStyle/>
          <a:p>
            <a:r>
              <a:rPr lang="pl-PL" dirty="0" smtClean="0">
                <a:solidFill>
                  <a:schemeClr val="tx2"/>
                </a:solidFill>
                <a:latin typeface="+mn-lt"/>
                <a:ea typeface="+mn-ea"/>
                <a:cs typeface="+mn-cs"/>
              </a:rPr>
              <a:t>! Nie należy używać „(I) </a:t>
            </a:r>
            <a:r>
              <a:rPr lang="pl-PL" dirty="0" err="1" smtClean="0">
                <a:solidFill>
                  <a:schemeClr val="tx2"/>
                </a:solidFill>
                <a:latin typeface="+mn-lt"/>
                <a:ea typeface="+mn-ea"/>
                <a:cs typeface="+mn-cs"/>
              </a:rPr>
              <a:t>demand</a:t>
            </a:r>
            <a:r>
              <a:rPr lang="pl-PL" dirty="0" smtClean="0">
                <a:solidFill>
                  <a:schemeClr val="tx2"/>
                </a:solidFill>
                <a:latin typeface="+mn-lt"/>
                <a:ea typeface="+mn-ea"/>
                <a:cs typeface="+mn-cs"/>
              </a:rPr>
              <a:t>”</a:t>
            </a:r>
          </a:p>
          <a:p>
            <a:r>
              <a:rPr lang="pl-PL" dirty="0" smtClean="0">
                <a:solidFill>
                  <a:schemeClr val="tx2"/>
                </a:solidFill>
                <a:latin typeface="+mn-lt"/>
                <a:ea typeface="+mn-ea"/>
                <a:cs typeface="+mn-cs"/>
              </a:rPr>
              <a:t>Najczęściej używa się czasownika w trybie </a:t>
            </a:r>
            <a:r>
              <a:rPr lang="pl-PL" dirty="0" err="1" smtClean="0">
                <a:solidFill>
                  <a:schemeClr val="tx2"/>
                </a:solidFill>
                <a:latin typeface="+mn-lt"/>
                <a:ea typeface="+mn-ea"/>
                <a:cs typeface="+mn-cs"/>
              </a:rPr>
              <a:t>subjunctive</a:t>
            </a:r>
            <a:r>
              <a:rPr lang="pl-PL" dirty="0" smtClean="0">
                <a:solidFill>
                  <a:schemeClr val="tx2"/>
                </a:solidFill>
                <a:latin typeface="+mn-lt"/>
                <a:ea typeface="+mn-ea"/>
                <a:cs typeface="+mn-cs"/>
              </a:rPr>
              <a:t>, który dotyczy żądań, poleceń, sugestii używa się go m.in. z takimi czasownikami i przymiotnikami, jak: </a:t>
            </a:r>
            <a:r>
              <a:rPr lang="pl-PL" i="1" dirty="0" err="1" smtClean="0">
                <a:solidFill>
                  <a:schemeClr val="tx2"/>
                </a:solidFill>
                <a:latin typeface="+mn-lt"/>
                <a:ea typeface="+mn-ea"/>
                <a:cs typeface="+mn-cs"/>
              </a:rPr>
              <a:t>require</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request</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insist</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demand</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suggest</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propose</a:t>
            </a:r>
            <a:endParaRPr lang="pl-PL" dirty="0" smtClean="0">
              <a:solidFill>
                <a:schemeClr val="tx2"/>
              </a:solidFill>
              <a:latin typeface="+mn-lt"/>
              <a:ea typeface="+mn-ea"/>
              <a:cs typeface="+mn-cs"/>
            </a:endParaRP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Zwroty adresatywne</a:t>
            </a:r>
            <a:endParaRPr lang="pl-PL" dirty="0"/>
          </a:p>
        </p:txBody>
      </p:sp>
      <p:sp>
        <p:nvSpPr>
          <p:cNvPr id="3" name="Symbol zastępczy zawartości 2"/>
          <p:cNvSpPr>
            <a:spLocks noGrp="1"/>
          </p:cNvSpPr>
          <p:nvPr>
            <p:ph idx="1"/>
          </p:nvPr>
        </p:nvSpPr>
        <p:spPr>
          <a:xfrm>
            <a:off x="1142976" y="1428736"/>
            <a:ext cx="8001024" cy="5072098"/>
          </a:xfrm>
        </p:spPr>
        <p:txBody>
          <a:bodyPr/>
          <a:lstStyle/>
          <a:p>
            <a:r>
              <a:rPr lang="pl-PL" sz="2800" dirty="0" smtClean="0">
                <a:solidFill>
                  <a:schemeClr val="tx2"/>
                </a:solidFill>
                <a:latin typeface="+mn-lt"/>
                <a:ea typeface="+mn-ea"/>
                <a:cs typeface="+mn-cs"/>
              </a:rPr>
              <a:t>Nieodłącznym elementem etykiety sądowej jest tzw. System zwrotów </a:t>
            </a:r>
            <a:r>
              <a:rPr lang="pl-PL" sz="2800" dirty="0" err="1" smtClean="0">
                <a:solidFill>
                  <a:schemeClr val="tx2"/>
                </a:solidFill>
                <a:latin typeface="+mn-lt"/>
                <a:ea typeface="+mn-ea"/>
                <a:cs typeface="+mn-cs"/>
              </a:rPr>
              <a:t>adresatywnych</a:t>
            </a:r>
            <a:r>
              <a:rPr lang="pl-PL" sz="2800" dirty="0" smtClean="0">
                <a:solidFill>
                  <a:schemeClr val="tx2"/>
                </a:solidFill>
                <a:latin typeface="+mn-lt"/>
                <a:ea typeface="+mn-ea"/>
                <a:cs typeface="+mn-cs"/>
              </a:rPr>
              <a:t>, który jest bardzo zrytualizowany. Chodzi tu o konieczność używania w odniesieniu do sądu zwrotu „Wysoki Sądzie”, czy rzadziej „Pani(e) Sędzio”, a do pełnomocników stron – bezosobowo, np. „Czy pełnomocnicy mają jakieś wnioski formalne?” bądź mniej formalnie „Panie Mecenasie”, do innych uczestników postępowania, np. „Czy świadek widział…”. Do innych uczestników obowiązuje ta sama zasada, np. „Sąd postanowił dopuścić dowód”, „Obrona wnosi o przesłuchanie świadków”.</a:t>
            </a:r>
          </a:p>
          <a:p>
            <a:endParaRPr lang="pl-PL"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214290"/>
            <a:ext cx="8001024" cy="6286544"/>
          </a:xfrm>
        </p:spPr>
        <p:txBody>
          <a:bodyPr/>
          <a:lstStyle/>
          <a:p>
            <a:r>
              <a:rPr lang="pl-PL" sz="2800" dirty="0" smtClean="0">
                <a:solidFill>
                  <a:schemeClr val="tx2"/>
                </a:solidFill>
                <a:latin typeface="+mn-lt"/>
                <a:ea typeface="+mn-ea"/>
                <a:cs typeface="+mn-cs"/>
              </a:rPr>
              <a:t>Przekład sądowy jest szczególnym rodzajem przekładu prawnego, wykonywanym przede wszystkim przez tłumaczy przysięgłych.</a:t>
            </a:r>
          </a:p>
          <a:p>
            <a:r>
              <a:rPr lang="pl-PL" sz="2800" dirty="0" smtClean="0">
                <a:solidFill>
                  <a:schemeClr val="tx2"/>
                </a:solidFill>
                <a:latin typeface="+mn-lt"/>
                <a:ea typeface="+mn-ea"/>
                <a:cs typeface="+mn-cs"/>
              </a:rPr>
              <a:t>W przypadku przekładu sądowego mówimy przede wszystkim o języku prawniczym, a ściślej o </a:t>
            </a:r>
            <a:r>
              <a:rPr lang="pl-PL" sz="2800" b="1" dirty="0" smtClean="0">
                <a:solidFill>
                  <a:schemeClr val="tx2"/>
                </a:solidFill>
                <a:latin typeface="+mn-lt"/>
                <a:ea typeface="+mn-ea"/>
                <a:cs typeface="+mn-cs"/>
              </a:rPr>
              <a:t>języku prawniczego praktyki orzeczniczej</a:t>
            </a:r>
            <a:r>
              <a:rPr lang="pl-PL" sz="2800" dirty="0" smtClean="0">
                <a:solidFill>
                  <a:schemeClr val="tx2"/>
                </a:solidFill>
                <a:latin typeface="+mn-lt"/>
                <a:ea typeface="+mn-ea"/>
                <a:cs typeface="+mn-cs"/>
              </a:rPr>
              <a:t>.</a:t>
            </a:r>
          </a:p>
          <a:p>
            <a:endParaRPr lang="pl-PL" sz="2800" dirty="0" smtClean="0">
              <a:solidFill>
                <a:schemeClr val="tx2"/>
              </a:solidFill>
              <a:latin typeface="+mn-lt"/>
              <a:ea typeface="+mn-ea"/>
              <a:cs typeface="+mn-cs"/>
            </a:endParaRPr>
          </a:p>
          <a:p>
            <a:pPr>
              <a:buNone/>
            </a:pPr>
            <a:r>
              <a:rPr lang="pl-PL" sz="2800" dirty="0" smtClean="0">
                <a:solidFill>
                  <a:schemeClr val="tx2"/>
                </a:solidFill>
                <a:latin typeface="+mn-lt"/>
                <a:ea typeface="+mn-ea"/>
                <a:cs typeface="+mn-cs"/>
              </a:rPr>
              <a:t>Według Zielińskiego (1999:64) język ten ma dwie odmiany:</a:t>
            </a:r>
          </a:p>
          <a:p>
            <a:pPr lvl="0"/>
            <a:r>
              <a:rPr lang="pl-PL" sz="2800" dirty="0" smtClean="0">
                <a:solidFill>
                  <a:schemeClr val="tx2"/>
                </a:solidFill>
                <a:latin typeface="+mn-lt"/>
                <a:ea typeface="+mn-ea"/>
                <a:cs typeface="+mn-cs"/>
              </a:rPr>
              <a:t>Język, w którym toczą się postępowania sądowe i quasi-sądowe</a:t>
            </a:r>
          </a:p>
          <a:p>
            <a:pPr lvl="0"/>
            <a:r>
              <a:rPr lang="pl-PL" sz="2800" dirty="0" smtClean="0">
                <a:solidFill>
                  <a:schemeClr val="tx2"/>
                </a:solidFill>
                <a:latin typeface="+mn-lt"/>
                <a:ea typeface="+mn-ea"/>
                <a:cs typeface="+mn-cs"/>
              </a:rPr>
              <a:t>Język, w którym formułowane są rezultaty tych postępowań lub ich uzasadnienia</a:t>
            </a:r>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71600" y="274638"/>
            <a:ext cx="4700598" cy="1011222"/>
          </a:xfrm>
        </p:spPr>
        <p:txBody>
          <a:bodyPr/>
          <a:lstStyle/>
          <a:p>
            <a:r>
              <a:rPr lang="pl-PL" dirty="0" smtClean="0"/>
              <a:t>Zwroty adresatywne</a:t>
            </a:r>
            <a:endParaRPr lang="pl-PL" dirty="0"/>
          </a:p>
        </p:txBody>
      </p:sp>
      <p:sp>
        <p:nvSpPr>
          <p:cNvPr id="3" name="Symbol zastępczy zawartości 2"/>
          <p:cNvSpPr>
            <a:spLocks noGrp="1"/>
          </p:cNvSpPr>
          <p:nvPr>
            <p:ph idx="1"/>
          </p:nvPr>
        </p:nvSpPr>
        <p:spPr>
          <a:xfrm>
            <a:off x="1214414" y="1285860"/>
            <a:ext cx="7715304" cy="5429288"/>
          </a:xfrm>
        </p:spPr>
        <p:txBody>
          <a:bodyPr/>
          <a:lstStyle/>
          <a:p>
            <a:r>
              <a:rPr lang="pl-PL" dirty="0" smtClean="0">
                <a:solidFill>
                  <a:schemeClr val="tx2"/>
                </a:solidFill>
                <a:latin typeface="+mn-lt"/>
                <a:ea typeface="+mn-ea"/>
                <a:cs typeface="+mn-cs"/>
              </a:rPr>
              <a:t>W anglojęzycznym dyskursie sądowym do sądu, czyli składu orzekającego, zwracamy się w zależności od stanowiska sędziego i systemu prawnego w trzeciej osobie: </a:t>
            </a:r>
            <a:r>
              <a:rPr lang="pl-PL" i="1" dirty="0" err="1" smtClean="0">
                <a:solidFill>
                  <a:schemeClr val="tx2"/>
                </a:solidFill>
                <a:latin typeface="+mn-lt"/>
                <a:ea typeface="+mn-ea"/>
                <a:cs typeface="+mn-cs"/>
              </a:rPr>
              <a:t>Your</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Honour</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Your</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Lordship</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Your</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Lordship</a:t>
            </a:r>
            <a:r>
              <a:rPr lang="pl-PL" dirty="0" smtClean="0">
                <a:solidFill>
                  <a:schemeClr val="tx2"/>
                </a:solidFill>
                <a:latin typeface="+mn-lt"/>
                <a:ea typeface="+mn-ea"/>
                <a:cs typeface="+mn-cs"/>
              </a:rPr>
              <a:t>, ewentualnie w trzeciej osobie </a:t>
            </a:r>
            <a:r>
              <a:rPr lang="pl-PL" i="1" dirty="0" err="1" smtClean="0">
                <a:solidFill>
                  <a:schemeClr val="tx2"/>
                </a:solidFill>
                <a:latin typeface="+mn-lt"/>
                <a:ea typeface="+mn-ea"/>
                <a:cs typeface="+mn-cs"/>
              </a:rPr>
              <a:t>If</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Your</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Honour</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Pleases</a:t>
            </a:r>
            <a:r>
              <a:rPr lang="pl-PL" i="1" dirty="0" smtClean="0">
                <a:solidFill>
                  <a:schemeClr val="tx2"/>
                </a:solidFill>
                <a:latin typeface="+mn-lt"/>
                <a:ea typeface="+mn-ea"/>
                <a:cs typeface="+mn-cs"/>
              </a:rPr>
              <a:t>… </a:t>
            </a:r>
            <a:r>
              <a:rPr lang="pl-PL" dirty="0" smtClean="0">
                <a:solidFill>
                  <a:schemeClr val="tx2"/>
                </a:solidFill>
                <a:latin typeface="+mn-lt"/>
                <a:ea typeface="+mn-ea"/>
                <a:cs typeface="+mn-cs"/>
              </a:rPr>
              <a:t> W odniesieniu do innych sędziów – </a:t>
            </a:r>
            <a:r>
              <a:rPr lang="pl-PL" i="1" dirty="0" smtClean="0">
                <a:solidFill>
                  <a:schemeClr val="tx2"/>
                </a:solidFill>
                <a:latin typeface="+mn-lt"/>
                <a:ea typeface="+mn-ea"/>
                <a:cs typeface="+mn-cs"/>
              </a:rPr>
              <a:t>His/Her </a:t>
            </a:r>
            <a:r>
              <a:rPr lang="pl-PL" i="1" dirty="0" err="1" smtClean="0">
                <a:solidFill>
                  <a:schemeClr val="tx2"/>
                </a:solidFill>
                <a:latin typeface="+mn-lt"/>
                <a:ea typeface="+mn-ea"/>
                <a:cs typeface="+mn-cs"/>
              </a:rPr>
              <a:t>Honour</a:t>
            </a:r>
            <a:r>
              <a:rPr lang="pl-PL" i="1" dirty="0" smtClean="0">
                <a:solidFill>
                  <a:schemeClr val="tx2"/>
                </a:solidFill>
                <a:latin typeface="+mn-lt"/>
                <a:ea typeface="+mn-ea"/>
                <a:cs typeface="+mn-cs"/>
              </a:rPr>
              <a:t> </a:t>
            </a:r>
            <a:r>
              <a:rPr lang="pl-PL" i="1" dirty="0" err="1" smtClean="0">
                <a:solidFill>
                  <a:schemeClr val="tx2"/>
                </a:solidFill>
                <a:latin typeface="+mn-lt"/>
                <a:ea typeface="+mn-ea"/>
                <a:cs typeface="+mn-cs"/>
              </a:rPr>
              <a:t>Judge</a:t>
            </a:r>
            <a:r>
              <a:rPr lang="pl-PL" i="1" dirty="0" smtClean="0">
                <a:solidFill>
                  <a:schemeClr val="tx2"/>
                </a:solidFill>
                <a:latin typeface="+mn-lt"/>
                <a:ea typeface="+mn-ea"/>
                <a:cs typeface="+mn-cs"/>
              </a:rPr>
              <a:t> X</a:t>
            </a:r>
            <a:r>
              <a:rPr lang="pl-PL" dirty="0" smtClean="0">
                <a:solidFill>
                  <a:schemeClr val="tx2"/>
                </a:solidFill>
                <a:latin typeface="+mn-lt"/>
                <a:ea typeface="+mn-ea"/>
                <a:cs typeface="+mn-cs"/>
              </a:rPr>
              <a:t>, w sądzie amerykańskim w formach </a:t>
            </a:r>
            <a:r>
              <a:rPr lang="pl-PL" dirty="0" err="1" smtClean="0">
                <a:solidFill>
                  <a:schemeClr val="tx2"/>
                </a:solidFill>
                <a:latin typeface="+mn-lt"/>
                <a:ea typeface="+mn-ea"/>
                <a:cs typeface="+mn-cs"/>
              </a:rPr>
              <a:t>adresatywnych</a:t>
            </a:r>
            <a:r>
              <a:rPr lang="pl-PL" dirty="0" smtClean="0">
                <a:solidFill>
                  <a:schemeClr val="tx2"/>
                </a:solidFill>
                <a:latin typeface="+mn-lt"/>
                <a:ea typeface="+mn-ea"/>
                <a:cs typeface="+mn-cs"/>
              </a:rPr>
              <a:t> używa się też nazwisk, np. </a:t>
            </a:r>
            <a:r>
              <a:rPr lang="pl-PL" i="1" dirty="0" err="1" smtClean="0">
                <a:solidFill>
                  <a:schemeClr val="tx2"/>
                </a:solidFill>
                <a:latin typeface="+mn-lt"/>
                <a:ea typeface="+mn-ea"/>
                <a:cs typeface="+mn-cs"/>
              </a:rPr>
              <a:t>Judge</a:t>
            </a:r>
            <a:r>
              <a:rPr lang="pl-PL" i="1" dirty="0" smtClean="0">
                <a:solidFill>
                  <a:schemeClr val="tx2"/>
                </a:solidFill>
                <a:latin typeface="+mn-lt"/>
                <a:ea typeface="+mn-ea"/>
                <a:cs typeface="+mn-cs"/>
              </a:rPr>
              <a:t> Scott</a:t>
            </a:r>
            <a:r>
              <a:rPr lang="pl-PL" dirty="0" smtClean="0">
                <a:solidFill>
                  <a:schemeClr val="tx2"/>
                </a:solidFill>
                <a:latin typeface="+mn-lt"/>
                <a:ea typeface="+mn-ea"/>
                <a:cs typeface="+mn-cs"/>
              </a:rPr>
              <a:t> albo nawet </a:t>
            </a:r>
            <a:r>
              <a:rPr lang="pl-PL" i="1" dirty="0" err="1" smtClean="0">
                <a:solidFill>
                  <a:schemeClr val="tx2"/>
                </a:solidFill>
                <a:latin typeface="+mn-lt"/>
                <a:ea typeface="+mn-ea"/>
                <a:cs typeface="+mn-cs"/>
              </a:rPr>
              <a:t>Judge</a:t>
            </a:r>
            <a:r>
              <a:rPr lang="pl-PL" dirty="0" smtClean="0">
                <a:solidFill>
                  <a:schemeClr val="tx2"/>
                </a:solidFill>
                <a:latin typeface="+mn-lt"/>
                <a:ea typeface="+mn-ea"/>
                <a:cs typeface="+mn-cs"/>
              </a:rPr>
              <a:t>. </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Zwroty adresatywne </a:t>
            </a:r>
            <a:endParaRPr lang="pl-PL" dirty="0"/>
          </a:p>
        </p:txBody>
      </p:sp>
      <p:sp>
        <p:nvSpPr>
          <p:cNvPr id="3" name="Symbol zastępczy zawartości 2"/>
          <p:cNvSpPr>
            <a:spLocks noGrp="1"/>
          </p:cNvSpPr>
          <p:nvPr>
            <p:ph idx="1"/>
          </p:nvPr>
        </p:nvSpPr>
        <p:spPr>
          <a:xfrm>
            <a:off x="1142976" y="1214422"/>
            <a:ext cx="7858180" cy="5500726"/>
          </a:xfrm>
        </p:spPr>
        <p:txBody>
          <a:bodyPr/>
          <a:lstStyle/>
          <a:p>
            <a:r>
              <a:rPr lang="pl-PL" sz="2800" dirty="0" smtClean="0">
                <a:solidFill>
                  <a:schemeClr val="tx2"/>
                </a:solidFill>
                <a:latin typeface="+mn-lt"/>
                <a:ea typeface="+mn-ea"/>
                <a:cs typeface="+mn-cs"/>
              </a:rPr>
              <a:t>Często stosowaną formą jest zwrot </a:t>
            </a:r>
            <a:r>
              <a:rPr lang="pl-PL" sz="2800" i="1" dirty="0" smtClean="0">
                <a:solidFill>
                  <a:schemeClr val="tx2"/>
                </a:solidFill>
                <a:latin typeface="+mn-lt"/>
                <a:ea typeface="+mn-ea"/>
                <a:cs typeface="+mn-cs"/>
              </a:rPr>
              <a:t>my/</a:t>
            </a:r>
            <a:r>
              <a:rPr lang="pl-PL" sz="2800" i="1" dirty="0" err="1" smtClean="0">
                <a:solidFill>
                  <a:schemeClr val="tx2"/>
                </a:solidFill>
                <a:latin typeface="+mn-lt"/>
                <a:ea typeface="+mn-ea"/>
                <a:cs typeface="+mn-cs"/>
              </a:rPr>
              <a:t>our</a:t>
            </a:r>
            <a:r>
              <a:rPr lang="pl-PL" sz="2800" i="1" dirty="0" smtClean="0">
                <a:solidFill>
                  <a:schemeClr val="tx2"/>
                </a:solidFill>
                <a:latin typeface="+mn-lt"/>
                <a:ea typeface="+mn-ea"/>
                <a:cs typeface="+mn-cs"/>
              </a:rPr>
              <a:t> </a:t>
            </a:r>
            <a:r>
              <a:rPr lang="pl-PL" sz="2800" i="1" dirty="0" err="1" smtClean="0">
                <a:solidFill>
                  <a:schemeClr val="tx2"/>
                </a:solidFill>
                <a:latin typeface="+mn-lt"/>
                <a:ea typeface="+mn-ea"/>
                <a:cs typeface="+mn-cs"/>
              </a:rPr>
              <a:t>esteemed</a:t>
            </a:r>
            <a:r>
              <a:rPr lang="pl-PL" sz="2800" i="1" dirty="0" smtClean="0">
                <a:solidFill>
                  <a:schemeClr val="tx2"/>
                </a:solidFill>
                <a:latin typeface="+mn-lt"/>
                <a:ea typeface="+mn-ea"/>
                <a:cs typeface="+mn-cs"/>
              </a:rPr>
              <a:t> </a:t>
            </a:r>
            <a:r>
              <a:rPr lang="pl-PL" sz="2800" i="1" dirty="0" err="1" smtClean="0">
                <a:solidFill>
                  <a:schemeClr val="tx2"/>
                </a:solidFill>
                <a:latin typeface="+mn-lt"/>
                <a:ea typeface="+mn-ea"/>
                <a:cs typeface="+mn-cs"/>
              </a:rPr>
              <a:t>collegue</a:t>
            </a:r>
            <a:r>
              <a:rPr lang="pl-PL" sz="2800" i="1" dirty="0" smtClean="0">
                <a:solidFill>
                  <a:schemeClr val="tx2"/>
                </a:solidFill>
                <a:latin typeface="+mn-lt"/>
                <a:ea typeface="+mn-ea"/>
                <a:cs typeface="+mn-cs"/>
              </a:rPr>
              <a:t> </a:t>
            </a:r>
            <a:r>
              <a:rPr lang="pl-PL" sz="2800" dirty="0" smtClean="0">
                <a:solidFill>
                  <a:schemeClr val="tx2"/>
                </a:solidFill>
                <a:latin typeface="+mn-lt"/>
                <a:ea typeface="+mn-ea"/>
                <a:cs typeface="+mn-cs"/>
              </a:rPr>
              <a:t>używany zwłaszcza w odmianie amerykańskiej, kiedy sędzia zwraca się do innego sędziego, czasem w odniesieniu do innych osób – pełnomocników, adwokatów itp.</a:t>
            </a:r>
          </a:p>
          <a:p>
            <a:r>
              <a:rPr lang="en-US" sz="2800" dirty="0" err="1" smtClean="0">
                <a:solidFill>
                  <a:schemeClr val="tx2"/>
                </a:solidFill>
                <a:latin typeface="+mn-lt"/>
                <a:ea typeface="+mn-ea"/>
                <a:cs typeface="+mn-cs"/>
              </a:rPr>
              <a:t>Np</a:t>
            </a:r>
            <a:r>
              <a:rPr lang="en-US" sz="2800" dirty="0" smtClean="0">
                <a:solidFill>
                  <a:schemeClr val="tx2"/>
                </a:solidFill>
                <a:latin typeface="+mn-lt"/>
                <a:ea typeface="+mn-ea"/>
                <a:cs typeface="+mn-cs"/>
              </a:rPr>
              <a:t>. </a:t>
            </a:r>
            <a:r>
              <a:rPr lang="en-US" sz="2800" i="1" u="sng" dirty="0" smtClean="0">
                <a:solidFill>
                  <a:schemeClr val="tx2"/>
                </a:solidFill>
                <a:latin typeface="+mn-lt"/>
                <a:ea typeface="+mn-ea"/>
                <a:cs typeface="+mn-cs"/>
              </a:rPr>
              <a:t>Our esteemed college</a:t>
            </a:r>
            <a:r>
              <a:rPr lang="en-US" sz="2800" i="1" dirty="0" smtClean="0">
                <a:solidFill>
                  <a:schemeClr val="tx2"/>
                </a:solidFill>
                <a:latin typeface="+mn-lt"/>
                <a:ea typeface="+mn-ea"/>
                <a:cs typeface="+mn-cs"/>
              </a:rPr>
              <a:t>, </a:t>
            </a:r>
            <a:r>
              <a:rPr lang="en-US" sz="2800" i="1" dirty="0" err="1" smtClean="0">
                <a:solidFill>
                  <a:schemeClr val="tx2"/>
                </a:solidFill>
                <a:latin typeface="+mn-lt"/>
                <a:ea typeface="+mn-ea"/>
                <a:cs typeface="+mn-cs"/>
              </a:rPr>
              <a:t>Mr</a:t>
            </a:r>
            <a:r>
              <a:rPr lang="en-US" sz="2800" i="1" dirty="0" smtClean="0">
                <a:solidFill>
                  <a:schemeClr val="tx2"/>
                </a:solidFill>
                <a:latin typeface="+mn-lt"/>
                <a:ea typeface="+mn-ea"/>
                <a:cs typeface="+mn-cs"/>
              </a:rPr>
              <a:t> Justice </a:t>
            </a:r>
            <a:r>
              <a:rPr lang="en-US" sz="2800" i="1" dirty="0" err="1" smtClean="0">
                <a:solidFill>
                  <a:schemeClr val="tx2"/>
                </a:solidFill>
                <a:latin typeface="+mn-lt"/>
                <a:ea typeface="+mn-ea"/>
                <a:cs typeface="+mn-cs"/>
              </a:rPr>
              <a:t>Eakin</a:t>
            </a:r>
            <a:r>
              <a:rPr lang="en-US" sz="2800" i="1" dirty="0" smtClean="0">
                <a:solidFill>
                  <a:schemeClr val="tx2"/>
                </a:solidFill>
                <a:latin typeface="+mn-lt"/>
                <a:ea typeface="+mn-ea"/>
                <a:cs typeface="+mn-cs"/>
              </a:rPr>
              <a:t>, also contends that §357 does not apply.</a:t>
            </a:r>
            <a:endParaRPr lang="pl-PL" sz="2800" dirty="0" smtClean="0">
              <a:solidFill>
                <a:schemeClr val="tx2"/>
              </a:solidFill>
              <a:latin typeface="+mn-lt"/>
              <a:ea typeface="+mn-ea"/>
              <a:cs typeface="+mn-cs"/>
            </a:endParaRPr>
          </a:p>
          <a:p>
            <a:r>
              <a:rPr lang="pl-PL" sz="2800" dirty="0" smtClean="0">
                <a:solidFill>
                  <a:schemeClr val="tx2"/>
                </a:solidFill>
                <a:latin typeface="+mn-lt"/>
                <a:ea typeface="+mn-ea"/>
                <a:cs typeface="+mn-cs"/>
              </a:rPr>
              <a:t>Podobnie mogą zwracać się do siebie pełnomocnicy lub obrońcy, używając zwrotu </a:t>
            </a:r>
            <a:r>
              <a:rPr lang="pl-PL" sz="2800" i="1" dirty="0" smtClean="0">
                <a:solidFill>
                  <a:schemeClr val="tx2"/>
                </a:solidFill>
                <a:latin typeface="+mn-lt"/>
                <a:ea typeface="+mn-ea"/>
                <a:cs typeface="+mn-cs"/>
              </a:rPr>
              <a:t>my (</a:t>
            </a:r>
            <a:r>
              <a:rPr lang="pl-PL" sz="2800" i="1" dirty="0" err="1" smtClean="0">
                <a:solidFill>
                  <a:schemeClr val="tx2"/>
                </a:solidFill>
                <a:latin typeface="+mn-lt"/>
                <a:ea typeface="+mn-ea"/>
                <a:cs typeface="+mn-cs"/>
              </a:rPr>
              <a:t>learned</a:t>
            </a:r>
            <a:r>
              <a:rPr lang="pl-PL" sz="2800" i="1" dirty="0" smtClean="0">
                <a:solidFill>
                  <a:schemeClr val="tx2"/>
                </a:solidFill>
                <a:latin typeface="+mn-lt"/>
                <a:ea typeface="+mn-ea"/>
                <a:cs typeface="+mn-cs"/>
              </a:rPr>
              <a:t>) </a:t>
            </a:r>
            <a:r>
              <a:rPr lang="pl-PL" sz="2800" i="1" dirty="0" err="1" smtClean="0">
                <a:solidFill>
                  <a:schemeClr val="tx2"/>
                </a:solidFill>
                <a:latin typeface="+mn-lt"/>
                <a:ea typeface="+mn-ea"/>
                <a:cs typeface="+mn-cs"/>
              </a:rPr>
              <a:t>friend</a:t>
            </a:r>
            <a:r>
              <a:rPr lang="pl-PL" sz="2800" i="1" dirty="0" smtClean="0">
                <a:solidFill>
                  <a:schemeClr val="tx2"/>
                </a:solidFill>
                <a:latin typeface="+mn-lt"/>
                <a:ea typeface="+mn-ea"/>
                <a:cs typeface="+mn-cs"/>
              </a:rPr>
              <a:t> lub </a:t>
            </a:r>
            <a:r>
              <a:rPr lang="pl-PL" sz="2800" i="1" dirty="0" err="1" smtClean="0">
                <a:solidFill>
                  <a:schemeClr val="tx2"/>
                </a:solidFill>
                <a:latin typeface="+mn-lt"/>
                <a:ea typeface="+mn-ea"/>
                <a:cs typeface="+mn-cs"/>
              </a:rPr>
              <a:t>Counsel</a:t>
            </a:r>
            <a:r>
              <a:rPr lang="pl-PL" sz="2800" i="1" dirty="0" smtClean="0">
                <a:solidFill>
                  <a:schemeClr val="tx2"/>
                </a:solidFill>
                <a:latin typeface="+mn-lt"/>
                <a:ea typeface="+mn-ea"/>
                <a:cs typeface="+mn-cs"/>
              </a:rPr>
              <a:t> for </a:t>
            </a:r>
            <a:r>
              <a:rPr lang="pl-PL" sz="2800" i="1" dirty="0" err="1" smtClean="0">
                <a:solidFill>
                  <a:schemeClr val="tx2"/>
                </a:solidFill>
                <a:latin typeface="+mn-lt"/>
                <a:ea typeface="+mn-ea"/>
                <a:cs typeface="+mn-cs"/>
              </a:rPr>
              <a:t>the</a:t>
            </a:r>
            <a:r>
              <a:rPr lang="pl-PL" sz="2800" i="1" dirty="0" smtClean="0">
                <a:solidFill>
                  <a:schemeClr val="tx2"/>
                </a:solidFill>
                <a:latin typeface="+mn-lt"/>
                <a:ea typeface="+mn-ea"/>
                <a:cs typeface="+mn-cs"/>
              </a:rPr>
              <a:t> </a:t>
            </a:r>
            <a:r>
              <a:rPr lang="pl-PL" sz="2800" i="1" dirty="0" err="1" smtClean="0">
                <a:solidFill>
                  <a:schemeClr val="tx2"/>
                </a:solidFill>
                <a:latin typeface="+mn-lt"/>
                <a:ea typeface="+mn-ea"/>
                <a:cs typeface="+mn-cs"/>
              </a:rPr>
              <a:t>Prosecution</a:t>
            </a:r>
            <a:r>
              <a:rPr lang="pl-PL" sz="2800" i="1" dirty="0" smtClean="0">
                <a:solidFill>
                  <a:schemeClr val="tx2"/>
                </a:solidFill>
                <a:latin typeface="+mn-lt"/>
                <a:ea typeface="+mn-ea"/>
                <a:cs typeface="+mn-cs"/>
              </a:rPr>
              <a:t>/</a:t>
            </a:r>
            <a:r>
              <a:rPr lang="pl-PL" sz="2800" i="1" dirty="0" err="1" smtClean="0">
                <a:solidFill>
                  <a:schemeClr val="tx2"/>
                </a:solidFill>
                <a:latin typeface="+mn-lt"/>
                <a:ea typeface="+mn-ea"/>
                <a:cs typeface="+mn-cs"/>
              </a:rPr>
              <a:t>the</a:t>
            </a:r>
            <a:r>
              <a:rPr lang="pl-PL" sz="2800" i="1" dirty="0" smtClean="0">
                <a:solidFill>
                  <a:schemeClr val="tx2"/>
                </a:solidFill>
                <a:latin typeface="+mn-lt"/>
                <a:ea typeface="+mn-ea"/>
                <a:cs typeface="+mn-cs"/>
              </a:rPr>
              <a:t> </a:t>
            </a:r>
            <a:r>
              <a:rPr lang="pl-PL" sz="2800" i="1" dirty="0" err="1" smtClean="0">
                <a:solidFill>
                  <a:schemeClr val="tx2"/>
                </a:solidFill>
                <a:latin typeface="+mn-lt"/>
                <a:ea typeface="+mn-ea"/>
                <a:cs typeface="+mn-cs"/>
              </a:rPr>
              <a:t>Defence</a:t>
            </a:r>
            <a:r>
              <a:rPr lang="pl-PL" sz="2800" i="1" dirty="0" smtClean="0">
                <a:solidFill>
                  <a:schemeClr val="tx2"/>
                </a:solidFill>
                <a:latin typeface="+mn-lt"/>
                <a:ea typeface="+mn-ea"/>
                <a:cs typeface="+mn-cs"/>
              </a:rPr>
              <a:t>.</a:t>
            </a:r>
            <a:endParaRPr lang="pl-PL" sz="2800" dirty="0" smtClean="0">
              <a:solidFill>
                <a:schemeClr val="tx2"/>
              </a:solidFill>
              <a:latin typeface="+mn-lt"/>
              <a:ea typeface="+mn-ea"/>
              <a:cs typeface="+mn-cs"/>
            </a:endParaRPr>
          </a:p>
          <a:p>
            <a:endParaRPr lang="pl-PL"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Zwroty adresatywne</a:t>
            </a:r>
            <a:endParaRPr lang="pl-PL" dirty="0"/>
          </a:p>
        </p:txBody>
      </p:sp>
      <p:sp>
        <p:nvSpPr>
          <p:cNvPr id="3" name="Symbol zastępczy zawartości 2"/>
          <p:cNvSpPr>
            <a:spLocks noGrp="1"/>
          </p:cNvSpPr>
          <p:nvPr>
            <p:ph idx="1"/>
          </p:nvPr>
        </p:nvSpPr>
        <p:spPr/>
        <p:txBody>
          <a:bodyPr/>
          <a:lstStyle/>
          <a:p>
            <a:r>
              <a:rPr lang="pl-PL" sz="2800" dirty="0" smtClean="0">
                <a:solidFill>
                  <a:schemeClr val="tx2"/>
                </a:solidFill>
                <a:latin typeface="+mn-lt"/>
                <a:ea typeface="+mn-ea"/>
                <a:cs typeface="+mn-cs"/>
              </a:rPr>
              <a:t>Zwroty te nie powinny być pomijane w tłumaczeniu sądowym, bądź traktowane jako „ozdobniki”, ale z drugiej strony nie należy dodawać form, które się nie pojawiły.  Zwroty adresatywne odzwierciedlają zhierarchizowaną strukturę społeczną, dlatego często zastępują nazwiska, zwłaszcza w Wielkiej Brytanii i Australii. Amerykański dyskurs sądowy jest znacznie mniej sformalizowany.</a:t>
            </a:r>
          </a:p>
          <a:p>
            <a:endParaRPr lang="pl-PL"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Wypowiedzi performatywne</a:t>
            </a:r>
            <a:endParaRPr lang="pl-PL" dirty="0"/>
          </a:p>
        </p:txBody>
      </p:sp>
      <p:sp>
        <p:nvSpPr>
          <p:cNvPr id="3" name="Symbol zastępczy zawartości 2"/>
          <p:cNvSpPr>
            <a:spLocks noGrp="1"/>
          </p:cNvSpPr>
          <p:nvPr>
            <p:ph idx="1"/>
          </p:nvPr>
        </p:nvSpPr>
        <p:spPr>
          <a:xfrm>
            <a:off x="1142976" y="1285860"/>
            <a:ext cx="7715304" cy="5286412"/>
          </a:xfrm>
        </p:spPr>
        <p:txBody>
          <a:bodyPr/>
          <a:lstStyle/>
          <a:p>
            <a:r>
              <a:rPr lang="pl-PL" dirty="0" smtClean="0">
                <a:solidFill>
                  <a:schemeClr val="tx2"/>
                </a:solidFill>
                <a:latin typeface="+mn-lt"/>
                <a:ea typeface="+mn-ea"/>
                <a:cs typeface="+mn-cs"/>
              </a:rPr>
              <a:t>Wśród charakterystycznych wypowiedzi dla języka praktyki orzeczniczej są także wypowiedzi performatywne, np. „Otwieram posiedzenie sądu”, „Ogłaszam wyrok w imieniu Rzeczpospolitej Polskiej”, „Sąd orzekł, co następuje”. </a:t>
            </a:r>
          </a:p>
          <a:p>
            <a:r>
              <a:rPr lang="pl-PL" dirty="0" smtClean="0">
                <a:solidFill>
                  <a:schemeClr val="tx2"/>
                </a:solidFill>
                <a:latin typeface="+mn-lt"/>
                <a:ea typeface="+mn-ea"/>
                <a:cs typeface="+mn-cs"/>
              </a:rPr>
              <a:t>W przypadku wyroków zawsze używa się „orzeka” w czasie teraźniejszym, natomiast w przypadku postanowień nierzadko używa się wyrażenia „sąd postanowił.</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Wypowiedzi performatywne</a:t>
            </a:r>
            <a:endParaRPr lang="pl-PL" dirty="0"/>
          </a:p>
        </p:txBody>
      </p:sp>
      <p:sp>
        <p:nvSpPr>
          <p:cNvPr id="3" name="Symbol zastępczy zawartości 2"/>
          <p:cNvSpPr>
            <a:spLocks noGrp="1"/>
          </p:cNvSpPr>
          <p:nvPr>
            <p:ph idx="1"/>
          </p:nvPr>
        </p:nvSpPr>
        <p:spPr/>
        <p:txBody>
          <a:bodyPr/>
          <a:lstStyle/>
          <a:p>
            <a:r>
              <a:rPr lang="pl-PL" dirty="0" smtClean="0">
                <a:solidFill>
                  <a:schemeClr val="tx2"/>
                </a:solidFill>
                <a:latin typeface="+mn-lt"/>
                <a:ea typeface="+mn-ea"/>
                <a:cs typeface="+mn-cs"/>
              </a:rPr>
              <a:t>Angielskie odpowiedniki polskich </a:t>
            </a:r>
            <a:r>
              <a:rPr lang="pl-PL" dirty="0" err="1" smtClean="0">
                <a:solidFill>
                  <a:schemeClr val="tx2"/>
                </a:solidFill>
                <a:latin typeface="+mn-lt"/>
                <a:ea typeface="+mn-ea"/>
                <a:cs typeface="+mn-cs"/>
              </a:rPr>
              <a:t>performatywów</a:t>
            </a:r>
            <a:r>
              <a:rPr lang="pl-PL" dirty="0" smtClean="0">
                <a:solidFill>
                  <a:schemeClr val="tx2"/>
                </a:solidFill>
                <a:latin typeface="+mn-lt"/>
                <a:ea typeface="+mn-ea"/>
                <a:cs typeface="+mn-cs"/>
              </a:rPr>
              <a:t>. </a:t>
            </a:r>
          </a:p>
          <a:p>
            <a:pPr>
              <a:buNone/>
            </a:pPr>
            <a:r>
              <a:rPr lang="en-US" dirty="0" smtClean="0">
                <a:solidFill>
                  <a:schemeClr val="tx2"/>
                </a:solidFill>
                <a:latin typeface="+mn-lt"/>
                <a:ea typeface="+mn-ea"/>
                <a:cs typeface="+mn-cs"/>
              </a:rPr>
              <a:t> </a:t>
            </a:r>
            <a:endParaRPr lang="pl-PL" dirty="0" smtClean="0">
              <a:solidFill>
                <a:schemeClr val="tx2"/>
              </a:solidFill>
              <a:latin typeface="+mn-lt"/>
              <a:ea typeface="+mn-ea"/>
              <a:cs typeface="+mn-cs"/>
            </a:endParaRPr>
          </a:p>
          <a:p>
            <a:r>
              <a:rPr lang="en-US" i="1" dirty="0" smtClean="0">
                <a:solidFill>
                  <a:schemeClr val="tx2"/>
                </a:solidFill>
                <a:latin typeface="+mn-lt"/>
                <a:ea typeface="+mn-ea"/>
                <a:cs typeface="+mn-cs"/>
              </a:rPr>
              <a:t>The court held/ruled/fund that the defendant had been negligent.</a:t>
            </a:r>
            <a:endParaRPr lang="pl-PL" dirty="0" smtClean="0">
              <a:solidFill>
                <a:schemeClr val="tx2"/>
              </a:solidFill>
              <a:latin typeface="+mn-lt"/>
              <a:ea typeface="+mn-ea"/>
              <a:cs typeface="+mn-cs"/>
            </a:endParaRPr>
          </a:p>
          <a:p>
            <a:r>
              <a:rPr lang="en-US" i="1" dirty="0" smtClean="0">
                <a:solidFill>
                  <a:schemeClr val="tx2"/>
                </a:solidFill>
                <a:latin typeface="+mn-lt"/>
                <a:ea typeface="+mn-ea"/>
                <a:cs typeface="+mn-cs"/>
              </a:rPr>
              <a:t>The court delivered judgment for/in </a:t>
            </a:r>
            <a:r>
              <a:rPr lang="en-US" i="1" dirty="0" err="1" smtClean="0">
                <a:solidFill>
                  <a:schemeClr val="tx2"/>
                </a:solidFill>
                <a:latin typeface="+mn-lt"/>
                <a:ea typeface="+mn-ea"/>
                <a:cs typeface="+mn-cs"/>
              </a:rPr>
              <a:t>favour</a:t>
            </a:r>
            <a:r>
              <a:rPr lang="en-US" i="1" dirty="0" smtClean="0">
                <a:solidFill>
                  <a:schemeClr val="tx2"/>
                </a:solidFill>
                <a:latin typeface="+mn-lt"/>
                <a:ea typeface="+mn-ea"/>
                <a:cs typeface="+mn-cs"/>
              </a:rPr>
              <a:t> of plaintiff/claimant.</a:t>
            </a:r>
            <a:endParaRPr lang="pl-PL" dirty="0" smtClean="0">
              <a:solidFill>
                <a:schemeClr val="tx2"/>
              </a:solidFill>
              <a:latin typeface="+mn-lt"/>
              <a:ea typeface="+mn-ea"/>
              <a:cs typeface="+mn-cs"/>
            </a:endParaRPr>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214414" y="357166"/>
            <a:ext cx="7472386" cy="5768997"/>
          </a:xfrm>
        </p:spPr>
        <p:txBody>
          <a:bodyPr/>
          <a:lstStyle/>
          <a:p>
            <a:pPr>
              <a:buNone/>
            </a:pPr>
            <a:r>
              <a:rPr lang="en-US" i="1" dirty="0" smtClean="0">
                <a:solidFill>
                  <a:schemeClr val="tx2"/>
                </a:solidFill>
                <a:latin typeface="+mn-lt"/>
                <a:ea typeface="+mn-ea"/>
                <a:cs typeface="+mn-cs"/>
              </a:rPr>
              <a:t> </a:t>
            </a:r>
            <a:endParaRPr lang="pl-PL" dirty="0" smtClean="0">
              <a:solidFill>
                <a:schemeClr val="tx2"/>
              </a:solidFill>
              <a:latin typeface="+mn-lt"/>
              <a:ea typeface="+mn-ea"/>
              <a:cs typeface="+mn-cs"/>
            </a:endParaRPr>
          </a:p>
          <a:p>
            <a:pPr>
              <a:buNone/>
            </a:pPr>
            <a:r>
              <a:rPr lang="pl-PL" dirty="0" smtClean="0">
                <a:solidFill>
                  <a:schemeClr val="tx2"/>
                </a:solidFill>
                <a:latin typeface="+mn-lt"/>
                <a:ea typeface="+mn-ea"/>
                <a:cs typeface="+mn-cs"/>
              </a:rPr>
              <a:t>Tłumaczowi sądowemu stawia się wysokie wymagania w zakresie znajomości języków: źródłowego i docelowego, wiedzy ogólnej i wiedzy specjalistycznej w zakresie właściwości dyskursu prawnego, konwencji tekstowych, a także znajomości procedury sądowej i prawa materialnego oraz zasad etyki zawodowej. </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solidFill>
                  <a:schemeClr val="tx2"/>
                </a:solidFill>
                <a:latin typeface="+mn-lt"/>
                <a:ea typeface="+mn-ea"/>
                <a:cs typeface="+mn-cs"/>
              </a:rPr>
              <a:t>Język postępowań to głównie </a:t>
            </a:r>
            <a:r>
              <a:rPr lang="pl-PL" b="1" dirty="0" smtClean="0">
                <a:solidFill>
                  <a:schemeClr val="tx2"/>
                </a:solidFill>
                <a:latin typeface="+mn-lt"/>
                <a:ea typeface="+mn-ea"/>
                <a:cs typeface="+mn-cs"/>
              </a:rPr>
              <a:t>język mówiony. </a:t>
            </a:r>
            <a:r>
              <a:rPr lang="pl-PL" dirty="0" smtClean="0">
                <a:solidFill>
                  <a:schemeClr val="tx2"/>
                </a:solidFill>
                <a:latin typeface="+mn-lt"/>
                <a:ea typeface="+mn-ea"/>
                <a:cs typeface="+mn-cs"/>
              </a:rPr>
              <a:t>W trakcie rozprawy wypowiedzi nawiązują z jednej strony do języka procedury cywilnej, karnej lub administracyjnej, z drugiej zaś operujące słownictwem języka potocznego (zrozumiałym dla </a:t>
            </a:r>
            <a:r>
              <a:rPr lang="pl-PL" dirty="0" err="1" smtClean="0">
                <a:solidFill>
                  <a:schemeClr val="tx2"/>
                </a:solidFill>
                <a:latin typeface="+mn-lt"/>
                <a:ea typeface="+mn-ea"/>
                <a:cs typeface="+mn-cs"/>
              </a:rPr>
              <a:t>nieprawników</a:t>
            </a:r>
            <a:r>
              <a:rPr lang="pl-PL" dirty="0" smtClean="0">
                <a:solidFill>
                  <a:schemeClr val="tx2"/>
                </a:solidFill>
                <a:latin typeface="+mn-lt"/>
                <a:ea typeface="+mn-ea"/>
                <a:cs typeface="+mn-cs"/>
              </a:rPr>
              <a:t> uczestniczących w rozprawie).</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142852"/>
            <a:ext cx="8001024" cy="6572296"/>
          </a:xfrm>
        </p:spPr>
        <p:txBody>
          <a:bodyPr/>
          <a:lstStyle/>
          <a:p>
            <a:pPr>
              <a:buNone/>
            </a:pPr>
            <a:r>
              <a:rPr lang="pl-PL" sz="2800" dirty="0" smtClean="0">
                <a:solidFill>
                  <a:schemeClr val="tx2"/>
                </a:solidFill>
                <a:latin typeface="+mn-lt"/>
                <a:ea typeface="+mn-ea"/>
                <a:cs typeface="+mn-cs"/>
              </a:rPr>
              <a:t>Wśród typów wypowiedzi pojawiają się:</a:t>
            </a:r>
          </a:p>
          <a:p>
            <a:pPr lvl="0"/>
            <a:r>
              <a:rPr lang="pl-PL" sz="2800" dirty="0" smtClean="0">
                <a:solidFill>
                  <a:schemeClr val="tx2"/>
                </a:solidFill>
                <a:latin typeface="+mn-lt"/>
                <a:ea typeface="+mn-ea"/>
                <a:cs typeface="+mn-cs"/>
              </a:rPr>
              <a:t>Wypowiedzi opisowe (np. mowa obrończa, uzasadnienie wyroku)</a:t>
            </a:r>
          </a:p>
          <a:p>
            <a:pPr lvl="0"/>
            <a:r>
              <a:rPr lang="pl-PL" sz="2800" dirty="0" smtClean="0">
                <a:solidFill>
                  <a:schemeClr val="tx2"/>
                </a:solidFill>
                <a:latin typeface="+mn-lt"/>
                <a:ea typeface="+mn-ea"/>
                <a:cs typeface="+mn-cs"/>
              </a:rPr>
              <a:t>Interakcje (np. przesłuchanie świadka)</a:t>
            </a:r>
          </a:p>
          <a:p>
            <a:pPr lvl="0"/>
            <a:r>
              <a:rPr lang="pl-PL" sz="2800" dirty="0" smtClean="0">
                <a:solidFill>
                  <a:schemeClr val="tx2"/>
                </a:solidFill>
                <a:latin typeface="+mn-lt"/>
                <a:ea typeface="+mn-ea"/>
                <a:cs typeface="+mn-cs"/>
              </a:rPr>
              <a:t>Pytania ze strony sądów i innych uczestników postępowania</a:t>
            </a:r>
          </a:p>
          <a:p>
            <a:pPr lvl="0"/>
            <a:r>
              <a:rPr lang="pl-PL" sz="2800" dirty="0" smtClean="0">
                <a:solidFill>
                  <a:schemeClr val="tx2"/>
                </a:solidFill>
                <a:latin typeface="+mn-lt"/>
                <a:ea typeface="+mn-ea"/>
                <a:cs typeface="+mn-cs"/>
              </a:rPr>
              <a:t>Wypowiedzi performatywne</a:t>
            </a:r>
          </a:p>
          <a:p>
            <a:endParaRPr lang="pl-PL" sz="2800" dirty="0" smtClean="0">
              <a:solidFill>
                <a:schemeClr val="tx2"/>
              </a:solidFill>
              <a:latin typeface="+mn-lt"/>
              <a:ea typeface="+mn-ea"/>
              <a:cs typeface="+mn-cs"/>
            </a:endParaRPr>
          </a:p>
          <a:p>
            <a:r>
              <a:rPr lang="pl-PL" sz="2800" dirty="0" smtClean="0">
                <a:solidFill>
                  <a:schemeClr val="tx2"/>
                </a:solidFill>
                <a:latin typeface="+mn-lt"/>
                <a:ea typeface="+mn-ea"/>
                <a:cs typeface="+mn-cs"/>
              </a:rPr>
              <a:t> Zasada ustności to naczelna zasada postępowania sądowego w sprawach cywilnych i karnych w przeciwieństwie do postępowania administracyjnego. </a:t>
            </a:r>
          </a:p>
          <a:p>
            <a:r>
              <a:rPr lang="pl-PL" sz="2800" dirty="0" smtClean="0">
                <a:solidFill>
                  <a:schemeClr val="tx2"/>
                </a:solidFill>
                <a:latin typeface="+mn-lt"/>
                <a:ea typeface="+mn-ea"/>
                <a:cs typeface="+mn-cs"/>
              </a:rPr>
              <a:t>Odmiana pisana dotyczy dokumentów procesowych, pism sądowych, sentencji wyroków z uzasadnieniem.</a:t>
            </a:r>
          </a:p>
          <a:p>
            <a:endParaRPr lang="pl-P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214414" y="214290"/>
            <a:ext cx="7429552" cy="5643602"/>
          </a:xfrm>
        </p:spPr>
        <p:txBody>
          <a:bodyPr/>
          <a:lstStyle/>
          <a:p>
            <a:pPr>
              <a:buNone/>
            </a:pPr>
            <a:r>
              <a:rPr lang="pl-PL" dirty="0" smtClean="0">
                <a:solidFill>
                  <a:schemeClr val="tx2"/>
                </a:solidFill>
                <a:latin typeface="+mn-lt"/>
                <a:ea typeface="+mn-ea"/>
                <a:cs typeface="+mn-cs"/>
              </a:rPr>
              <a:t>W terminologii polskiego kodeksu postępowania cywilnego: </a:t>
            </a:r>
          </a:p>
          <a:p>
            <a:r>
              <a:rPr lang="pl-PL" dirty="0" smtClean="0">
                <a:solidFill>
                  <a:schemeClr val="tx2"/>
                </a:solidFill>
                <a:latin typeface="+mn-lt"/>
                <a:ea typeface="+mn-ea"/>
                <a:cs typeface="+mn-cs"/>
              </a:rPr>
              <a:t>„pisma procesowe” to pisma stron lub uczestników postępowania kierowane do organów procesowych (wnioski, oświadczenia)</a:t>
            </a:r>
          </a:p>
          <a:p>
            <a:r>
              <a:rPr lang="pl-PL" dirty="0" smtClean="0">
                <a:solidFill>
                  <a:schemeClr val="tx2"/>
                </a:solidFill>
                <a:latin typeface="+mn-lt"/>
                <a:ea typeface="+mn-ea"/>
                <a:cs typeface="+mn-cs"/>
              </a:rPr>
              <a:t>a „pisma sądowe” to pisma wychodzące od sądu dla stron lub uczestników (wezwania, orzeczenia)</a:t>
            </a:r>
          </a:p>
          <a:p>
            <a:r>
              <a:rPr lang="pl-PL" dirty="0" smtClean="0">
                <a:solidFill>
                  <a:schemeClr val="tx2"/>
                </a:solidFill>
                <a:latin typeface="+mn-lt"/>
                <a:ea typeface="+mn-ea"/>
                <a:cs typeface="+mn-cs"/>
              </a:rPr>
              <a:t>Oba rodzaje pism to „pisma sądowe”</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214414" y="142852"/>
            <a:ext cx="7715304" cy="6572272"/>
          </a:xfrm>
        </p:spPr>
        <p:txBody>
          <a:bodyPr/>
          <a:lstStyle/>
          <a:p>
            <a:r>
              <a:rPr lang="pl-PL" dirty="0" smtClean="0">
                <a:solidFill>
                  <a:schemeClr val="tx2"/>
                </a:solidFill>
                <a:latin typeface="+mn-lt"/>
                <a:ea typeface="+mn-ea"/>
                <a:cs typeface="+mn-cs"/>
              </a:rPr>
              <a:t>Terminologia postępowania cywilnego zależy od trybu toczącego się postępowania, czyli od tego czy jest to postępowanie procesowe, czy nieprocesowe i jest to kluczowy podział dla tłumacza. Postępowanie nieprocesowe jest zwykle bardziej pisemne niż sam proces. </a:t>
            </a:r>
          </a:p>
          <a:p>
            <a:r>
              <a:rPr lang="pl-PL" dirty="0" smtClean="0">
                <a:solidFill>
                  <a:schemeClr val="tx2"/>
                </a:solidFill>
                <a:latin typeface="+mn-lt"/>
                <a:ea typeface="+mn-ea"/>
                <a:cs typeface="+mn-cs"/>
              </a:rPr>
              <a:t>Postępowanie nieprocesowe to na przykład : uznanie za zmarłego i stwierdzenie zgonu, ubezwłasnowolnienie, sprawy z zakresu prawa rzeczowego czy spadkowego, postępowanie rejestrowe.</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Różnice w terminologii</a:t>
            </a:r>
            <a:endParaRPr lang="pl-PL" dirty="0"/>
          </a:p>
        </p:txBody>
      </p:sp>
      <p:graphicFrame>
        <p:nvGraphicFramePr>
          <p:cNvPr id="5" name="Symbol zastępczy zawartości 4"/>
          <p:cNvGraphicFramePr>
            <a:graphicFrameLocks noGrp="1"/>
          </p:cNvGraphicFramePr>
          <p:nvPr>
            <p:ph idx="1"/>
          </p:nvPr>
        </p:nvGraphicFramePr>
        <p:xfrm>
          <a:off x="1500166" y="1357298"/>
          <a:ext cx="7239000" cy="5179708"/>
        </p:xfrm>
        <a:graphic>
          <a:graphicData uri="http://schemas.openxmlformats.org/drawingml/2006/table">
            <a:tbl>
              <a:tblPr firstRow="1" bandRow="1">
                <a:tableStyleId>{5C22544A-7EE6-4342-B048-85BDC9FD1C3A}</a:tableStyleId>
              </a:tblPr>
              <a:tblGrid>
                <a:gridCol w="2413000"/>
                <a:gridCol w="2413000"/>
                <a:gridCol w="2413000"/>
              </a:tblGrid>
              <a:tr h="769147">
                <a:tc>
                  <a:txBody>
                    <a:bodyPr/>
                    <a:lstStyle/>
                    <a:p>
                      <a:endParaRPr lang="pl-PL" dirty="0"/>
                    </a:p>
                  </a:txBody>
                  <a:tcPr/>
                </a:tc>
                <a:tc>
                  <a:txBody>
                    <a:bodyPr/>
                    <a:lstStyle/>
                    <a:p>
                      <a:r>
                        <a:rPr lang="pl-PL" sz="1800" b="1" kern="1200" dirty="0" smtClean="0">
                          <a:solidFill>
                            <a:schemeClr val="lt1"/>
                          </a:solidFill>
                          <a:latin typeface="+mn-lt"/>
                          <a:ea typeface="+mn-ea"/>
                          <a:cs typeface="+mn-cs"/>
                        </a:rPr>
                        <a:t>POSTĘPOWANIE PROCESOWE</a:t>
                      </a:r>
                      <a:endParaRPr lang="pl-PL" dirty="0"/>
                    </a:p>
                  </a:txBody>
                  <a:tcPr/>
                </a:tc>
                <a:tc>
                  <a:txBody>
                    <a:bodyPr/>
                    <a:lstStyle/>
                    <a:p>
                      <a:r>
                        <a:rPr lang="pl-PL" sz="1800" b="1" kern="1200" dirty="0" smtClean="0">
                          <a:solidFill>
                            <a:schemeClr val="lt1"/>
                          </a:solidFill>
                          <a:latin typeface="+mn-lt"/>
                          <a:ea typeface="+mn-ea"/>
                          <a:cs typeface="+mn-cs"/>
                        </a:rPr>
                        <a:t>POSTĘPOWANIE NIEPROCESOWE</a:t>
                      </a:r>
                      <a:endParaRPr lang="pl-PL" dirty="0"/>
                    </a:p>
                  </a:txBody>
                  <a:tcPr/>
                </a:tc>
              </a:tr>
              <a:tr h="769147">
                <a:tc>
                  <a:txBody>
                    <a:bodyPr/>
                    <a:lstStyle/>
                    <a:p>
                      <a:r>
                        <a:rPr lang="pl-PL" sz="1800" kern="1200" dirty="0" smtClean="0">
                          <a:solidFill>
                            <a:schemeClr val="dk1"/>
                          </a:solidFill>
                          <a:latin typeface="+mn-lt"/>
                          <a:ea typeface="+mn-ea"/>
                          <a:cs typeface="+mn-cs"/>
                        </a:rPr>
                        <a:t>STRONY</a:t>
                      </a:r>
                      <a:endParaRPr lang="pl-PL" dirty="0">
                        <a:latin typeface="+mn-lt"/>
                      </a:endParaRPr>
                    </a:p>
                  </a:txBody>
                  <a:tcPr/>
                </a:tc>
                <a:tc>
                  <a:txBody>
                    <a:bodyPr/>
                    <a:lstStyle/>
                    <a:p>
                      <a:r>
                        <a:rPr lang="pl-PL" sz="1800" kern="1200" dirty="0" smtClean="0">
                          <a:solidFill>
                            <a:schemeClr val="dk1"/>
                          </a:solidFill>
                          <a:latin typeface="+mn-lt"/>
                          <a:ea typeface="+mn-ea"/>
                          <a:cs typeface="+mn-cs"/>
                        </a:rPr>
                        <a:t>Dwie : powód-&gt; pozwany</a:t>
                      </a:r>
                      <a:endParaRPr lang="pl-PL" dirty="0">
                        <a:latin typeface="+mn-lt"/>
                      </a:endParaRPr>
                    </a:p>
                  </a:txBody>
                  <a:tcPr/>
                </a:tc>
                <a:tc>
                  <a:txBody>
                    <a:bodyPr/>
                    <a:lstStyle/>
                    <a:p>
                      <a:r>
                        <a:rPr lang="pl-PL" sz="1800" kern="1200" dirty="0" smtClean="0">
                          <a:solidFill>
                            <a:schemeClr val="dk1"/>
                          </a:solidFill>
                          <a:latin typeface="+mn-lt"/>
                          <a:ea typeface="+mn-ea"/>
                          <a:cs typeface="+mn-cs"/>
                        </a:rPr>
                        <a:t>Nieograniczona liczba wnioskodawców (min. jedna)</a:t>
                      </a:r>
                      <a:endParaRPr lang="pl-PL" dirty="0">
                        <a:latin typeface="+mn-lt"/>
                      </a:endParaRPr>
                    </a:p>
                  </a:txBody>
                  <a:tcPr/>
                </a:tc>
              </a:tr>
              <a:tr h="769147">
                <a:tc>
                  <a:txBody>
                    <a:bodyPr/>
                    <a:lstStyle/>
                    <a:p>
                      <a:r>
                        <a:rPr lang="pl-PL" sz="1800" kern="1200" dirty="0" smtClean="0">
                          <a:solidFill>
                            <a:schemeClr val="dk1"/>
                          </a:solidFill>
                          <a:latin typeface="+mn-lt"/>
                          <a:ea typeface="+mn-ea"/>
                          <a:cs typeface="+mn-cs"/>
                        </a:rPr>
                        <a:t>WSZCZĘCIE</a:t>
                      </a:r>
                      <a:endParaRPr lang="pl-PL" dirty="0">
                        <a:latin typeface="+mn-lt"/>
                      </a:endParaRPr>
                    </a:p>
                  </a:txBody>
                  <a:tcPr/>
                </a:tc>
                <a:tc>
                  <a:txBody>
                    <a:bodyPr/>
                    <a:lstStyle/>
                    <a:p>
                      <a:r>
                        <a:rPr lang="pl-PL" sz="1800" kern="1200" dirty="0" smtClean="0">
                          <a:solidFill>
                            <a:schemeClr val="dk1"/>
                          </a:solidFill>
                          <a:latin typeface="+mn-lt"/>
                          <a:ea typeface="+mn-ea"/>
                          <a:cs typeface="+mn-cs"/>
                        </a:rPr>
                        <a:t>Tylko z inicjatywy strony – wytoczenie powództwa poprzez wniesienie pozwu</a:t>
                      </a:r>
                      <a:endParaRPr lang="pl-PL" dirty="0">
                        <a:latin typeface="+mn-lt"/>
                      </a:endParaRPr>
                    </a:p>
                  </a:txBody>
                  <a:tcPr/>
                </a:tc>
                <a:tc>
                  <a:txBody>
                    <a:bodyPr/>
                    <a:lstStyle/>
                    <a:p>
                      <a:r>
                        <a:rPr lang="pl-PL" sz="1800" kern="1200" dirty="0" smtClean="0">
                          <a:solidFill>
                            <a:schemeClr val="dk1"/>
                          </a:solidFill>
                          <a:latin typeface="+mn-lt"/>
                          <a:ea typeface="+mn-ea"/>
                          <a:cs typeface="+mn-cs"/>
                        </a:rPr>
                        <a:t>Nie zawsze, czasem z urzędu, np. sąd opiekuńczy</a:t>
                      </a:r>
                      <a:endParaRPr lang="pl-PL" dirty="0">
                        <a:latin typeface="+mn-lt"/>
                      </a:endParaRPr>
                    </a:p>
                  </a:txBody>
                  <a:tcPr/>
                </a:tc>
              </a:tr>
              <a:tr h="769147">
                <a:tc>
                  <a:txBody>
                    <a:bodyPr/>
                    <a:lstStyle/>
                    <a:p>
                      <a:r>
                        <a:rPr lang="pl-PL" sz="1800" kern="1200" dirty="0" smtClean="0">
                          <a:solidFill>
                            <a:schemeClr val="dk1"/>
                          </a:solidFill>
                          <a:latin typeface="+mn-lt"/>
                          <a:ea typeface="+mn-ea"/>
                          <a:cs typeface="+mn-cs"/>
                        </a:rPr>
                        <a:t>FORMA</a:t>
                      </a:r>
                      <a:endParaRPr lang="pl-PL" dirty="0">
                        <a:latin typeface="+mn-lt"/>
                      </a:endParaRPr>
                    </a:p>
                  </a:txBody>
                  <a:tcPr/>
                </a:tc>
                <a:tc>
                  <a:txBody>
                    <a:bodyPr/>
                    <a:lstStyle/>
                    <a:p>
                      <a:r>
                        <a:rPr lang="pl-PL" sz="1800" kern="1200" dirty="0" smtClean="0">
                          <a:solidFill>
                            <a:schemeClr val="dk1"/>
                          </a:solidFill>
                          <a:latin typeface="+mn-lt"/>
                          <a:ea typeface="+mn-ea"/>
                          <a:cs typeface="+mn-cs"/>
                        </a:rPr>
                        <a:t>Spór (kontradyktoryjność)</a:t>
                      </a:r>
                      <a:endParaRPr lang="pl-PL" dirty="0">
                        <a:latin typeface="+mn-lt"/>
                      </a:endParaRPr>
                    </a:p>
                  </a:txBody>
                  <a:tcPr/>
                </a:tc>
                <a:tc>
                  <a:txBody>
                    <a:bodyPr/>
                    <a:lstStyle/>
                    <a:p>
                      <a:r>
                        <a:rPr lang="pl-PL" sz="1800" kern="1200" dirty="0" smtClean="0">
                          <a:solidFill>
                            <a:schemeClr val="dk1"/>
                          </a:solidFill>
                          <a:latin typeface="+mn-lt"/>
                          <a:ea typeface="+mn-ea"/>
                          <a:cs typeface="+mn-cs"/>
                        </a:rPr>
                        <a:t>Co do zasady sporności</a:t>
                      </a:r>
                      <a:endParaRPr lang="pl-PL" dirty="0">
                        <a:latin typeface="+mn-lt"/>
                      </a:endParaRPr>
                    </a:p>
                  </a:txBody>
                  <a:tcPr/>
                </a:tc>
              </a:tr>
              <a:tr h="769147">
                <a:tc>
                  <a:txBody>
                    <a:bodyPr/>
                    <a:lstStyle/>
                    <a:p>
                      <a:r>
                        <a:rPr lang="pl-PL" sz="1800" kern="1200" dirty="0" smtClean="0">
                          <a:solidFill>
                            <a:schemeClr val="dk1"/>
                          </a:solidFill>
                          <a:latin typeface="+mn-lt"/>
                          <a:ea typeface="+mn-ea"/>
                          <a:cs typeface="+mn-cs"/>
                        </a:rPr>
                        <a:t>UDZIAŁ ŁAWNIKÓW</a:t>
                      </a:r>
                      <a:endParaRPr lang="pl-PL" dirty="0">
                        <a:latin typeface="+mn-lt"/>
                      </a:endParaRPr>
                    </a:p>
                  </a:txBody>
                  <a:tcPr/>
                </a:tc>
                <a:tc>
                  <a:txBody>
                    <a:bodyPr/>
                    <a:lstStyle/>
                    <a:p>
                      <a:r>
                        <a:rPr lang="pl-PL" dirty="0" smtClean="0">
                          <a:latin typeface="+mn-lt"/>
                        </a:rPr>
                        <a:t>Tak</a:t>
                      </a:r>
                      <a:endParaRPr lang="pl-PL" dirty="0">
                        <a:latin typeface="+mn-lt"/>
                      </a:endParaRPr>
                    </a:p>
                  </a:txBody>
                  <a:tcPr/>
                </a:tc>
                <a:tc>
                  <a:txBody>
                    <a:bodyPr/>
                    <a:lstStyle/>
                    <a:p>
                      <a:r>
                        <a:rPr lang="pl-PL" sz="1800" kern="1200" dirty="0" smtClean="0">
                          <a:solidFill>
                            <a:schemeClr val="dk1"/>
                          </a:solidFill>
                          <a:latin typeface="+mn-lt"/>
                          <a:ea typeface="+mn-ea"/>
                          <a:cs typeface="+mn-cs"/>
                        </a:rPr>
                        <a:t>Tylko gdy ustawa tak stanowi</a:t>
                      </a:r>
                      <a:endParaRPr lang="pl-PL" dirty="0">
                        <a:latin typeface="+mn-lt"/>
                      </a:endParaRPr>
                    </a:p>
                  </a:txBody>
                  <a:tcPr/>
                </a:tc>
              </a:tr>
              <a:tr h="769147">
                <a:tc>
                  <a:txBody>
                    <a:bodyPr/>
                    <a:lstStyle/>
                    <a:p>
                      <a:r>
                        <a:rPr lang="pl-PL" sz="1800" kern="1200" dirty="0" smtClean="0">
                          <a:solidFill>
                            <a:schemeClr val="dk1"/>
                          </a:solidFill>
                          <a:latin typeface="+mn-lt"/>
                          <a:ea typeface="+mn-ea"/>
                          <a:cs typeface="+mn-cs"/>
                        </a:rPr>
                        <a:t>ROZSTRZYGNIĘCIE </a:t>
                      </a:r>
                      <a:endParaRPr lang="pl-PL" dirty="0">
                        <a:latin typeface="+mn-lt"/>
                      </a:endParaRPr>
                    </a:p>
                  </a:txBody>
                  <a:tcPr/>
                </a:tc>
                <a:tc>
                  <a:txBody>
                    <a:bodyPr/>
                    <a:lstStyle/>
                    <a:p>
                      <a:r>
                        <a:rPr lang="pl-PL" sz="1800" kern="1200" dirty="0" smtClean="0">
                          <a:solidFill>
                            <a:schemeClr val="dk1"/>
                          </a:solidFill>
                          <a:latin typeface="+mn-lt"/>
                          <a:ea typeface="+mn-ea"/>
                          <a:cs typeface="+mn-cs"/>
                        </a:rPr>
                        <a:t>Wyrok (ewentualnie nakaz zapłaty)</a:t>
                      </a:r>
                      <a:endParaRPr lang="pl-PL" dirty="0">
                        <a:latin typeface="+mn-lt"/>
                      </a:endParaRPr>
                    </a:p>
                  </a:txBody>
                  <a:tcPr/>
                </a:tc>
                <a:tc>
                  <a:txBody>
                    <a:bodyPr/>
                    <a:lstStyle/>
                    <a:p>
                      <a:r>
                        <a:rPr lang="pl-PL" sz="1800" kern="1200" dirty="0" smtClean="0">
                          <a:solidFill>
                            <a:schemeClr val="dk1"/>
                          </a:solidFill>
                          <a:latin typeface="+mn-lt"/>
                          <a:ea typeface="+mn-ea"/>
                          <a:cs typeface="+mn-cs"/>
                        </a:rPr>
                        <a:t>Postanowienie</a:t>
                      </a:r>
                      <a:endParaRPr lang="pl-PL" dirty="0">
                        <a:latin typeface="+mn-lt"/>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71538" y="500042"/>
            <a:ext cx="7858180" cy="6715148"/>
          </a:xfrm>
        </p:spPr>
        <p:txBody>
          <a:bodyPr/>
          <a:lstStyle/>
          <a:p>
            <a:r>
              <a:rPr lang="pl-PL" sz="2400" dirty="0" smtClean="0">
                <a:solidFill>
                  <a:schemeClr val="tx2"/>
                </a:solidFill>
                <a:latin typeface="+mn-lt"/>
                <a:ea typeface="+mn-ea"/>
                <a:cs typeface="+mn-cs"/>
              </a:rPr>
              <a:t>W dokumentach sądowych (np. orzeczenia, pozwy) stosuje się szczególne sposoby jednoznacznej identyfikacji stron procesu poprzez deskrypcję dwustopniową:</a:t>
            </a:r>
          </a:p>
          <a:p>
            <a:pPr lvl="0"/>
            <a:r>
              <a:rPr lang="pl-PL" sz="2400" dirty="0" smtClean="0">
                <a:solidFill>
                  <a:schemeClr val="tx2"/>
                </a:solidFill>
                <a:latin typeface="+mn-lt"/>
                <a:ea typeface="+mn-ea"/>
                <a:cs typeface="+mn-cs"/>
              </a:rPr>
              <a:t>Deskrypcję bezpośrednią za pomocą imienia i nazwiska oraz</a:t>
            </a:r>
          </a:p>
          <a:p>
            <a:pPr lvl="0"/>
            <a:r>
              <a:rPr lang="pl-PL" sz="2400" dirty="0" smtClean="0">
                <a:solidFill>
                  <a:schemeClr val="tx2"/>
                </a:solidFill>
                <a:latin typeface="+mn-lt"/>
                <a:ea typeface="+mn-ea"/>
                <a:cs typeface="+mn-cs"/>
              </a:rPr>
              <a:t>Deskrypcję poprzez terminy prawne (role procesowe), np. </a:t>
            </a:r>
            <a:r>
              <a:rPr lang="pl-PL" sz="2400" i="1" dirty="0" smtClean="0">
                <a:solidFill>
                  <a:schemeClr val="tx2"/>
                </a:solidFill>
                <a:latin typeface="+mn-lt"/>
                <a:ea typeface="+mn-ea"/>
                <a:cs typeface="+mn-cs"/>
              </a:rPr>
              <a:t>powód</a:t>
            </a:r>
            <a:r>
              <a:rPr lang="pl-PL" sz="2400" dirty="0" smtClean="0">
                <a:solidFill>
                  <a:schemeClr val="tx2"/>
                </a:solidFill>
                <a:latin typeface="+mn-lt"/>
                <a:ea typeface="+mn-ea"/>
                <a:cs typeface="+mn-cs"/>
              </a:rPr>
              <a:t> i </a:t>
            </a:r>
            <a:r>
              <a:rPr lang="pl-PL" sz="2400" i="1" dirty="0" smtClean="0">
                <a:solidFill>
                  <a:schemeClr val="tx2"/>
                </a:solidFill>
                <a:latin typeface="+mn-lt"/>
                <a:ea typeface="+mn-ea"/>
                <a:cs typeface="+mn-cs"/>
              </a:rPr>
              <a:t>pozwany</a:t>
            </a:r>
          </a:p>
          <a:p>
            <a:pPr lvl="0"/>
            <a:endParaRPr lang="pl-PL" sz="2400" dirty="0" smtClean="0">
              <a:solidFill>
                <a:schemeClr val="tx2"/>
              </a:solidFill>
              <a:latin typeface="+mn-lt"/>
              <a:ea typeface="+mn-ea"/>
              <a:cs typeface="+mn-cs"/>
            </a:endParaRPr>
          </a:p>
          <a:p>
            <a:pPr>
              <a:buNone/>
            </a:pPr>
            <a:r>
              <a:rPr lang="pl-PL" sz="2400" dirty="0" smtClean="0">
                <a:solidFill>
                  <a:schemeClr val="tx2"/>
                </a:solidFill>
                <a:latin typeface="+mn-lt"/>
                <a:ea typeface="+mn-ea"/>
                <a:cs typeface="+mn-cs"/>
              </a:rPr>
              <a:t> </a:t>
            </a:r>
          </a:p>
          <a:p>
            <a:r>
              <a:rPr lang="pl-PL" sz="2400" dirty="0" smtClean="0">
                <a:solidFill>
                  <a:schemeClr val="tx2"/>
                </a:solidFill>
                <a:latin typeface="+mn-lt"/>
                <a:ea typeface="+mn-ea"/>
                <a:cs typeface="+mn-cs"/>
              </a:rPr>
              <a:t>Identyfikacja w języku angielskim przebiega podobnie. Role procesowe traktowane są jak nazwiska, dlatego też nie używa się przedimka określonego </a:t>
            </a:r>
            <a:r>
              <a:rPr lang="pl-PL" sz="2400" i="1" dirty="0" err="1" smtClean="0">
                <a:solidFill>
                  <a:schemeClr val="tx2"/>
                </a:solidFill>
                <a:latin typeface="+mn-lt"/>
                <a:ea typeface="+mn-ea"/>
                <a:cs typeface="+mn-cs"/>
              </a:rPr>
              <a:t>the</a:t>
            </a:r>
            <a:r>
              <a:rPr lang="pl-PL" sz="2400" i="1" dirty="0" smtClean="0">
                <a:solidFill>
                  <a:schemeClr val="tx2"/>
                </a:solidFill>
                <a:latin typeface="+mn-lt"/>
                <a:ea typeface="+mn-ea"/>
                <a:cs typeface="+mn-cs"/>
              </a:rPr>
              <a:t> </a:t>
            </a:r>
            <a:endParaRPr lang="pl-PL" sz="2400" dirty="0" smtClean="0">
              <a:solidFill>
                <a:schemeClr val="tx2"/>
              </a:solidFill>
              <a:latin typeface="+mn-lt"/>
              <a:ea typeface="+mn-ea"/>
              <a:cs typeface="+mn-cs"/>
            </a:endParaRPr>
          </a:p>
          <a:p>
            <a:r>
              <a:rPr lang="en-US" sz="2400" dirty="0" err="1" smtClean="0">
                <a:solidFill>
                  <a:schemeClr val="tx2"/>
                </a:solidFill>
                <a:latin typeface="+mn-lt"/>
                <a:ea typeface="+mn-ea"/>
                <a:cs typeface="+mn-cs"/>
              </a:rPr>
              <a:t>Np</a:t>
            </a:r>
            <a:r>
              <a:rPr lang="en-US" sz="2400" dirty="0" smtClean="0">
                <a:solidFill>
                  <a:schemeClr val="tx2"/>
                </a:solidFill>
                <a:latin typeface="+mn-lt"/>
                <a:ea typeface="+mn-ea"/>
                <a:cs typeface="+mn-cs"/>
              </a:rPr>
              <a:t>. “Plaintiff sued Defendant for negligence” </a:t>
            </a:r>
            <a:r>
              <a:rPr lang="en-US" sz="2400" dirty="0" err="1" smtClean="0">
                <a:solidFill>
                  <a:schemeClr val="tx2"/>
                </a:solidFill>
                <a:latin typeface="+mn-lt"/>
                <a:ea typeface="+mn-ea"/>
                <a:cs typeface="+mn-cs"/>
              </a:rPr>
              <a:t>czy</a:t>
            </a:r>
            <a:r>
              <a:rPr lang="en-US" sz="2400" dirty="0" smtClean="0">
                <a:solidFill>
                  <a:schemeClr val="tx2"/>
                </a:solidFill>
                <a:latin typeface="+mn-lt"/>
                <a:ea typeface="+mn-ea"/>
                <a:cs typeface="+mn-cs"/>
              </a:rPr>
              <a:t> “As a result Plaintiff Cook has incurred medical </a:t>
            </a:r>
            <a:r>
              <a:rPr lang="en-US" sz="2800" dirty="0" smtClean="0">
                <a:solidFill>
                  <a:schemeClr val="tx2"/>
                </a:solidFill>
                <a:latin typeface="+mn-lt"/>
                <a:ea typeface="+mn-ea"/>
                <a:cs typeface="+mn-cs"/>
              </a:rPr>
              <a:t>expenses”</a:t>
            </a:r>
            <a:endParaRPr lang="pl-PL" sz="2800" dirty="0" smtClean="0">
              <a:solidFill>
                <a:schemeClr val="tx2"/>
              </a:solidFill>
              <a:latin typeface="+mn-lt"/>
              <a:ea typeface="+mn-ea"/>
              <a:cs typeface="+mn-cs"/>
            </a:endParaRPr>
          </a:p>
          <a:p>
            <a:endParaRPr lang="pl-PL"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42976" y="0"/>
            <a:ext cx="7858180" cy="6643710"/>
          </a:xfrm>
        </p:spPr>
        <p:txBody>
          <a:bodyPr/>
          <a:lstStyle/>
          <a:p>
            <a:r>
              <a:rPr lang="pl-PL" sz="2800" dirty="0" smtClean="0">
                <a:solidFill>
                  <a:schemeClr val="tx2"/>
                </a:solidFill>
                <a:latin typeface="+mn-lt"/>
                <a:ea typeface="+mn-ea"/>
                <a:cs typeface="+mn-cs"/>
              </a:rPr>
              <a:t>W postępowaniu karnym dobór terminów zależy od etapu postępowania, czyli od tego, czy jest to postępowanie przygotowawcze (śledztwo, dochodzenie), czy o postępowaniem przed sądem i jaki jest jego rodzaj. </a:t>
            </a:r>
          </a:p>
          <a:p>
            <a:r>
              <a:rPr lang="pl-PL" sz="2800" dirty="0" smtClean="0">
                <a:solidFill>
                  <a:schemeClr val="tx2"/>
                </a:solidFill>
                <a:latin typeface="+mn-lt"/>
                <a:ea typeface="+mn-ea"/>
                <a:cs typeface="+mn-cs"/>
              </a:rPr>
              <a:t>W postępowaniu przygotowawczym od chwili rozpoczęcia przesłuchania stronami są „pokrzywdzony” i „podejrzany”. </a:t>
            </a:r>
          </a:p>
          <a:p>
            <a:r>
              <a:rPr lang="pl-PL" sz="2800" dirty="0" smtClean="0">
                <a:solidFill>
                  <a:schemeClr val="tx2"/>
                </a:solidFill>
                <a:latin typeface="+mn-lt"/>
                <a:ea typeface="+mn-ea"/>
                <a:cs typeface="+mn-cs"/>
              </a:rPr>
              <a:t>W sprawach mniejszej wagi o wykroczenia mówi się o „obwinionym”(oprócz wykroczeń skarbowych, gdzie stroną jest zawsze „oskarżony”). </a:t>
            </a:r>
          </a:p>
          <a:p>
            <a:r>
              <a:rPr lang="pl-PL" sz="2800" dirty="0" smtClean="0">
                <a:solidFill>
                  <a:schemeClr val="tx2"/>
                </a:solidFill>
                <a:latin typeface="+mn-lt"/>
                <a:ea typeface="+mn-ea"/>
                <a:cs typeface="+mn-cs"/>
              </a:rPr>
              <a:t>Trzeba też pamiętać o tym, że podejrzany ma obrońcę, zaś pokrzywdzony – pełnomocnika. </a:t>
            </a:r>
          </a:p>
          <a:p>
            <a:r>
              <a:rPr lang="pl-PL" sz="2800" dirty="0" smtClean="0">
                <a:solidFill>
                  <a:schemeClr val="tx2"/>
                </a:solidFill>
                <a:latin typeface="+mn-lt"/>
                <a:ea typeface="+mn-ea"/>
                <a:cs typeface="+mn-cs"/>
              </a:rPr>
              <a:t>Podejrzany staje się oskarżonym od wniesienia aktu oskarżenia do sądu pierwszej instancji. </a:t>
            </a:r>
          </a:p>
          <a:p>
            <a:endParaRPr lang="pl-PL" sz="2800" dirty="0"/>
          </a:p>
        </p:txBody>
      </p:sp>
    </p:spTree>
  </p:cSld>
  <p:clrMapOvr>
    <a:masterClrMapping/>
  </p:clrMapOvr>
</p:sld>
</file>

<file path=ppt/theme/theme1.xml><?xml version="1.0" encoding="utf-8"?>
<a:theme xmlns:a="http://schemas.openxmlformats.org/drawingml/2006/main" name="Motyw pakietu Office">
  <a:themeElements>
    <a:clrScheme name="Office Theme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fontScheme name="Motyw pakietu Office">
      <a:majorFont>
        <a:latin typeface="Garamond"/>
        <a:ea typeface=""/>
        <a:cs typeface=""/>
      </a:majorFont>
      <a:minorFont>
        <a:latin typeface="Garamond"/>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10069048</Template>
  <TotalTime>27</TotalTime>
  <Words>1427</Words>
  <Application>Microsoft Office PowerPoint</Application>
  <PresentationFormat>Pokaz na ekranie (4:3)</PresentationFormat>
  <Paragraphs>121</Paragraphs>
  <Slides>25</Slides>
  <Notes>25</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Motyw pakietu Office</vt:lpstr>
      <vt:lpstr>Przekład sądowy</vt:lpstr>
      <vt:lpstr>Slajd 2</vt:lpstr>
      <vt:lpstr>Slajd 3</vt:lpstr>
      <vt:lpstr>Slajd 4</vt:lpstr>
      <vt:lpstr>Slajd 5</vt:lpstr>
      <vt:lpstr>Slajd 6</vt:lpstr>
      <vt:lpstr>Różnice w terminologii</vt:lpstr>
      <vt:lpstr>Slajd 8</vt:lpstr>
      <vt:lpstr>Slajd 9</vt:lpstr>
      <vt:lpstr>Slajd 10</vt:lpstr>
      <vt:lpstr>Slajd 11</vt:lpstr>
      <vt:lpstr>Wymiar sprawiedliwości w Polsce</vt:lpstr>
      <vt:lpstr>Slajd 13</vt:lpstr>
      <vt:lpstr>Slajd 14</vt:lpstr>
      <vt:lpstr>Slajd 15</vt:lpstr>
      <vt:lpstr>Slajd 16</vt:lpstr>
      <vt:lpstr>Slajd 17</vt:lpstr>
      <vt:lpstr>Slajd 18</vt:lpstr>
      <vt:lpstr>Zwroty adresatywne</vt:lpstr>
      <vt:lpstr>Zwroty adresatywne</vt:lpstr>
      <vt:lpstr>Zwroty adresatywne </vt:lpstr>
      <vt:lpstr>Zwroty adresatywne</vt:lpstr>
      <vt:lpstr>Wypowiedzi performatywne</vt:lpstr>
      <vt:lpstr>Wypowiedzi performatywne</vt:lpstr>
      <vt:lpstr>Slajd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Przekład sądowy</dc:title>
  <dc:creator>Zosia</dc:creator>
  <cp:lastModifiedBy>Zosia</cp:lastModifiedBy>
  <cp:revision>7</cp:revision>
  <dcterms:created xsi:type="dcterms:W3CDTF">2010-01-05T20:04:47Z</dcterms:created>
  <dcterms:modified xsi:type="dcterms:W3CDTF">2010-01-29T16:12:34Z</dcterms:modified>
</cp:coreProperties>
</file>