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0" d="100"/>
          <a:sy n="70" d="100"/>
        </p:scale>
        <p:origin x="-10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D3DAD54B-2832-4F9F-9788-09F51627834A}" type="datetimeFigureOut">
              <a:rPr lang="pl-PL" smtClean="0"/>
              <a:pPr/>
              <a:t>2010-01-04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FD615AE-E19B-4F03-9C5E-E739AB93115D}"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3DAD54B-2832-4F9F-9788-09F51627834A}" type="datetimeFigureOut">
              <a:rPr lang="pl-PL" smtClean="0"/>
              <a:pPr/>
              <a:t>2010-01-04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FD615AE-E19B-4F03-9C5E-E739AB93115D}"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3DAD54B-2832-4F9F-9788-09F51627834A}" type="datetimeFigureOut">
              <a:rPr lang="pl-PL" smtClean="0"/>
              <a:pPr/>
              <a:t>2010-01-04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FD615AE-E19B-4F03-9C5E-E739AB93115D}"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D3DAD54B-2832-4F9F-9788-09F51627834A}" type="datetimeFigureOut">
              <a:rPr lang="pl-PL" smtClean="0"/>
              <a:pPr/>
              <a:t>2010-01-04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FD615AE-E19B-4F03-9C5E-E739AB93115D}"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D3DAD54B-2832-4F9F-9788-09F51627834A}" type="datetimeFigureOut">
              <a:rPr lang="pl-PL" smtClean="0"/>
              <a:pPr/>
              <a:t>2010-01-04</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8FD615AE-E19B-4F03-9C5E-E739AB93115D}"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D3DAD54B-2832-4F9F-9788-09F51627834A}" type="datetimeFigureOut">
              <a:rPr lang="pl-PL" smtClean="0"/>
              <a:pPr/>
              <a:t>2010-01-04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FD615AE-E19B-4F03-9C5E-E739AB93115D}"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D3DAD54B-2832-4F9F-9788-09F51627834A}" type="datetimeFigureOut">
              <a:rPr lang="pl-PL" smtClean="0"/>
              <a:pPr/>
              <a:t>2010-01-04</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8FD615AE-E19B-4F03-9C5E-E739AB93115D}"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D3DAD54B-2832-4F9F-9788-09F51627834A}" type="datetimeFigureOut">
              <a:rPr lang="pl-PL" smtClean="0"/>
              <a:pPr/>
              <a:t>2010-01-04</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8FD615AE-E19B-4F03-9C5E-E739AB93115D}"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D3DAD54B-2832-4F9F-9788-09F51627834A}" type="datetimeFigureOut">
              <a:rPr lang="pl-PL" smtClean="0"/>
              <a:pPr/>
              <a:t>2010-01-04</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8FD615AE-E19B-4F03-9C5E-E739AB93115D}"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3DAD54B-2832-4F9F-9788-09F51627834A}" type="datetimeFigureOut">
              <a:rPr lang="pl-PL" smtClean="0"/>
              <a:pPr/>
              <a:t>2010-01-04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FD615AE-E19B-4F03-9C5E-E739AB93115D}"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D3DAD54B-2832-4F9F-9788-09F51627834A}" type="datetimeFigureOut">
              <a:rPr lang="pl-PL" smtClean="0"/>
              <a:pPr/>
              <a:t>2010-01-04</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8FD615AE-E19B-4F03-9C5E-E739AB93115D}"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75000"/>
              </a:schemeClr>
            </a:gs>
            <a:gs pos="50000">
              <a:schemeClr val="accent1">
                <a:tint val="44500"/>
                <a:satMod val="160000"/>
              </a:schemeClr>
            </a:gs>
            <a:gs pos="100000">
              <a:schemeClr val="accent1">
                <a:tint val="23500"/>
                <a:satMod val="160000"/>
              </a:schemeClr>
            </a:gs>
          </a:gsLst>
          <a:lin ang="5400000" scaled="1"/>
          <a:tileRect/>
        </a:gra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DAD54B-2832-4F9F-9788-09F51627834A}" type="datetimeFigureOut">
              <a:rPr lang="pl-PL" smtClean="0"/>
              <a:pPr/>
              <a:t>2010-01-04</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D615AE-E19B-4F03-9C5E-E739AB93115D}"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noAutofit/>
          </a:bodyPr>
          <a:lstStyle/>
          <a:p>
            <a:r>
              <a:rPr lang="pl-PL" sz="4800" dirty="0" smtClean="0"/>
              <a:t>PRZEKŁAD DOKUMENTÓW Z ZAKRESU PRAWA SPÓŁEK</a:t>
            </a:r>
            <a:endParaRPr lang="pl-PL" sz="4800" dirty="0"/>
          </a:p>
        </p:txBody>
      </p:sp>
      <p:sp>
        <p:nvSpPr>
          <p:cNvPr id="3" name="Podtytuł 2"/>
          <p:cNvSpPr>
            <a:spLocks noGrp="1"/>
          </p:cNvSpPr>
          <p:nvPr>
            <p:ph type="subTitle" idx="1"/>
          </p:nvPr>
        </p:nvSpPr>
        <p:spPr>
          <a:xfrm>
            <a:off x="1371600" y="3886200"/>
            <a:ext cx="6400800" cy="2543196"/>
          </a:xfrm>
        </p:spPr>
        <p:txBody>
          <a:bodyPr>
            <a:normAutofit/>
          </a:bodyPr>
          <a:lstStyle/>
          <a:p>
            <a:endParaRPr lang="pl-PL" dirty="0" smtClean="0"/>
          </a:p>
          <a:p>
            <a:endParaRPr lang="pl-PL" dirty="0" smtClean="0"/>
          </a:p>
          <a:p>
            <a:endParaRPr lang="pl-PL" dirty="0" smtClean="0"/>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400" dirty="0" smtClean="0"/>
              <a:t>Podstawowe dokumenty konstytuujące spółkę to </a:t>
            </a:r>
            <a:r>
              <a:rPr lang="pl-PL" sz="2400" b="1" dirty="0" smtClean="0"/>
              <a:t>umowa spółki</a:t>
            </a:r>
            <a:r>
              <a:rPr lang="pl-PL" sz="2400" dirty="0" smtClean="0"/>
              <a:t> i </a:t>
            </a:r>
            <a:r>
              <a:rPr lang="pl-PL" sz="2400" b="1" dirty="0" smtClean="0"/>
              <a:t>statut spółki</a:t>
            </a:r>
            <a:endParaRPr lang="pl-PL" sz="2400" b="1" dirty="0"/>
          </a:p>
        </p:txBody>
      </p:sp>
      <p:sp>
        <p:nvSpPr>
          <p:cNvPr id="3" name="Symbol zastępczy zawartości 2"/>
          <p:cNvSpPr>
            <a:spLocks noGrp="1"/>
          </p:cNvSpPr>
          <p:nvPr>
            <p:ph idx="1"/>
          </p:nvPr>
        </p:nvSpPr>
        <p:spPr/>
        <p:txBody>
          <a:bodyPr>
            <a:normAutofit fontScale="92500"/>
          </a:bodyPr>
          <a:lstStyle/>
          <a:p>
            <a:pPr>
              <a:buNone/>
            </a:pPr>
            <a:r>
              <a:rPr lang="pl-PL" sz="2400" dirty="0" smtClean="0"/>
              <a:t>W systemie brytyjskim do zawiązania spółki potrzebne są dwa </a:t>
            </a:r>
          </a:p>
          <a:p>
            <a:pPr>
              <a:buNone/>
            </a:pPr>
            <a:r>
              <a:rPr lang="pl-PL" sz="2400" dirty="0" smtClean="0"/>
              <a:t>dokumenty : </a:t>
            </a:r>
            <a:r>
              <a:rPr lang="pl-PL" sz="2400" b="1" dirty="0" smtClean="0"/>
              <a:t>memorandum of </a:t>
            </a:r>
            <a:r>
              <a:rPr lang="pl-PL" sz="2400" b="1" dirty="0" err="1" smtClean="0"/>
              <a:t>association</a:t>
            </a:r>
            <a:r>
              <a:rPr lang="pl-PL" sz="2400" b="1" dirty="0" smtClean="0"/>
              <a:t> </a:t>
            </a:r>
            <a:r>
              <a:rPr lang="pl-PL" sz="2400" dirty="0" smtClean="0"/>
              <a:t>(najważniejsze </a:t>
            </a:r>
          </a:p>
          <a:p>
            <a:pPr>
              <a:buNone/>
            </a:pPr>
            <a:r>
              <a:rPr lang="pl-PL" sz="2400" dirty="0" smtClean="0"/>
              <a:t>informacje dotyczące funkcjonowania spółki) oraz </a:t>
            </a:r>
            <a:r>
              <a:rPr lang="pl-PL" sz="2400" b="1" dirty="0" err="1" smtClean="0"/>
              <a:t>articles</a:t>
            </a:r>
            <a:r>
              <a:rPr lang="pl-PL" sz="2400" b="1" dirty="0" smtClean="0"/>
              <a:t> of </a:t>
            </a:r>
          </a:p>
          <a:p>
            <a:pPr>
              <a:buNone/>
            </a:pPr>
            <a:r>
              <a:rPr lang="pl-PL" sz="2400" b="1" dirty="0" err="1" smtClean="0"/>
              <a:t>association</a:t>
            </a:r>
            <a:r>
              <a:rPr lang="pl-PL" sz="2400" b="1" dirty="0" smtClean="0"/>
              <a:t> </a:t>
            </a:r>
            <a:r>
              <a:rPr lang="pl-PL" sz="2400" dirty="0" smtClean="0"/>
              <a:t>(reguluje kwestie zarządzania i struktury spółki oraz </a:t>
            </a:r>
          </a:p>
          <a:p>
            <a:pPr>
              <a:buNone/>
            </a:pPr>
            <a:r>
              <a:rPr lang="pl-PL" sz="2400" dirty="0" smtClean="0"/>
              <a:t>relacji między wspólnikami). Razem dokumenty tworzą </a:t>
            </a:r>
            <a:r>
              <a:rPr lang="pl-PL" sz="2400" b="1" dirty="0" smtClean="0"/>
              <a:t>company</a:t>
            </a:r>
          </a:p>
          <a:p>
            <a:pPr>
              <a:buNone/>
            </a:pPr>
            <a:r>
              <a:rPr lang="pl-PL" sz="2400" b="1" dirty="0" err="1" smtClean="0"/>
              <a:t>constitution</a:t>
            </a:r>
            <a:r>
              <a:rPr lang="pl-PL" sz="2400" dirty="0" smtClean="0"/>
              <a:t> (br.) lub </a:t>
            </a:r>
            <a:r>
              <a:rPr lang="pl-PL" sz="2400" b="1" dirty="0" smtClean="0"/>
              <a:t>company charter </a:t>
            </a:r>
            <a:r>
              <a:rPr lang="pl-PL" sz="2400" dirty="0" smtClean="0"/>
              <a:t>(amer.). </a:t>
            </a:r>
          </a:p>
          <a:p>
            <a:pPr>
              <a:buNone/>
            </a:pPr>
            <a:r>
              <a:rPr lang="pl-PL" sz="2400" dirty="0" smtClean="0"/>
              <a:t>Ekwiwalent </a:t>
            </a:r>
            <a:r>
              <a:rPr lang="pl-PL" sz="2400" dirty="0" err="1" smtClean="0"/>
              <a:t>articles</a:t>
            </a:r>
            <a:r>
              <a:rPr lang="pl-PL" sz="2400" dirty="0" smtClean="0"/>
              <a:t> of </a:t>
            </a:r>
            <a:r>
              <a:rPr lang="pl-PL" sz="2400" dirty="0" err="1" smtClean="0"/>
              <a:t>association</a:t>
            </a:r>
            <a:r>
              <a:rPr lang="pl-PL" sz="2400" dirty="0" smtClean="0"/>
              <a:t> jest jednym z najbardziej </a:t>
            </a:r>
          </a:p>
          <a:p>
            <a:pPr>
              <a:buNone/>
            </a:pPr>
            <a:r>
              <a:rPr lang="pl-PL" sz="2400" dirty="0" smtClean="0"/>
              <a:t>rozpowszechnionych </a:t>
            </a:r>
            <a:r>
              <a:rPr lang="pl-PL" sz="2400" dirty="0" smtClean="0"/>
              <a:t>ekwiwalentów umowy spółki </a:t>
            </a:r>
            <a:r>
              <a:rPr lang="pl-PL" sz="2400" dirty="0" smtClean="0"/>
              <a:t>wśród polskich </a:t>
            </a:r>
            <a:endParaRPr lang="pl-PL" sz="2400" dirty="0" smtClean="0"/>
          </a:p>
          <a:p>
            <a:pPr>
              <a:buNone/>
            </a:pPr>
            <a:r>
              <a:rPr lang="pl-PL" sz="2400" dirty="0" smtClean="0"/>
              <a:t>t</a:t>
            </a:r>
            <a:r>
              <a:rPr lang="pl-PL" sz="2400" dirty="0" smtClean="0"/>
              <a:t>łumaczy języka </a:t>
            </a:r>
            <a:r>
              <a:rPr lang="pl-PL" sz="2400" dirty="0" smtClean="0"/>
              <a:t>angielskiego i rodzi odpowiednie konotacje, zwłaszcza </a:t>
            </a:r>
            <a:endParaRPr lang="pl-PL" sz="2400" dirty="0" smtClean="0"/>
          </a:p>
          <a:p>
            <a:pPr>
              <a:buNone/>
            </a:pPr>
            <a:r>
              <a:rPr lang="pl-PL" sz="2400" dirty="0" smtClean="0"/>
              <a:t>d</a:t>
            </a:r>
            <a:r>
              <a:rPr lang="pl-PL" sz="2400" dirty="0" smtClean="0"/>
              <a:t>la</a:t>
            </a:r>
            <a:r>
              <a:rPr lang="pl-PL" sz="2400" dirty="0" smtClean="0"/>
              <a:t> </a:t>
            </a:r>
            <a:r>
              <a:rPr lang="pl-PL" sz="2400" dirty="0" smtClean="0"/>
              <a:t>odbiorcy </a:t>
            </a:r>
            <a:r>
              <a:rPr lang="pl-PL" sz="2400" dirty="0" smtClean="0"/>
              <a:t>brytyjskiego </a:t>
            </a:r>
            <a:r>
              <a:rPr lang="pl-PL" sz="2400" dirty="0" smtClean="0">
                <a:sym typeface="Wingdings" pitchFamily="2" charset="2"/>
              </a:rPr>
              <a:t> ekwiwalencja konotacyjna (odnosi </a:t>
            </a:r>
          </a:p>
          <a:p>
            <a:pPr>
              <a:buNone/>
            </a:pPr>
            <a:r>
              <a:rPr lang="pl-PL" sz="2400" dirty="0" smtClean="0">
                <a:sym typeface="Wingdings" pitchFamily="2" charset="2"/>
              </a:rPr>
              <a:t>pojęcie tekstu źródłowego do skojarzeń kultury języka </a:t>
            </a:r>
            <a:r>
              <a:rPr lang="pl-PL" sz="2400" dirty="0" smtClean="0">
                <a:sym typeface="Wingdings" pitchFamily="2" charset="2"/>
              </a:rPr>
              <a:t>docelowego).  </a:t>
            </a:r>
            <a:r>
              <a:rPr lang="pl-PL" sz="2400" dirty="0" smtClean="0"/>
              <a:t>   </a:t>
            </a:r>
            <a:endParaRPr lang="pl-PL" sz="2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r>
              <a:rPr lang="pl-PL" dirty="0" smtClean="0"/>
              <a:t>Wybór właściwego terminu jest głównie  </a:t>
            </a:r>
          </a:p>
          <a:p>
            <a:pPr>
              <a:buNone/>
            </a:pPr>
            <a:r>
              <a:rPr lang="pl-PL" dirty="0" smtClean="0"/>
              <a:t>uwarunkowany takimi czynnikami jak:</a:t>
            </a:r>
          </a:p>
          <a:p>
            <a:r>
              <a:rPr lang="pl-PL" dirty="0" smtClean="0"/>
              <a:t>Typ odbiorcy (brytyjski, amerykański, między-</a:t>
            </a:r>
          </a:p>
          <a:p>
            <a:pPr>
              <a:buNone/>
            </a:pPr>
            <a:r>
              <a:rPr lang="pl-PL" dirty="0" smtClean="0"/>
              <a:t>    narodowy) </a:t>
            </a:r>
          </a:p>
          <a:p>
            <a:r>
              <a:rPr lang="pl-PL" dirty="0" smtClean="0"/>
              <a:t>Rodzaj uzusu ( translacyjny, </a:t>
            </a:r>
            <a:r>
              <a:rPr lang="pl-PL" dirty="0" smtClean="0"/>
              <a:t>zleceniodawcy – używamy terminów narzuconych przez osobę zamawiającą tłumaczenie).</a:t>
            </a:r>
            <a:endParaRPr lang="pl-PL" dirty="0" smtClean="0"/>
          </a:p>
          <a:p>
            <a:pPr>
              <a:buNone/>
            </a:pP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000108"/>
            <a:ext cx="8229600" cy="5126055"/>
          </a:xfrm>
        </p:spPr>
        <p:txBody>
          <a:bodyPr>
            <a:normAutofit/>
          </a:bodyPr>
          <a:lstStyle/>
          <a:p>
            <a:pPr>
              <a:buNone/>
            </a:pPr>
            <a:r>
              <a:rPr lang="pl-PL" sz="2400" dirty="0" smtClean="0"/>
              <a:t>Polska umowa spółki obudowana jest aktem </a:t>
            </a:r>
          </a:p>
          <a:p>
            <a:pPr>
              <a:buNone/>
            </a:pPr>
            <a:r>
              <a:rPr lang="pl-PL" sz="2400" dirty="0" smtClean="0"/>
              <a:t>notarialnym.</a:t>
            </a:r>
          </a:p>
          <a:p>
            <a:pPr>
              <a:buNone/>
            </a:pPr>
            <a:r>
              <a:rPr lang="pl-PL" sz="2400" dirty="0" smtClean="0"/>
              <a:t>Na poziomie składni inaczej konstruowane są postanowienia </a:t>
            </a:r>
          </a:p>
          <a:p>
            <a:pPr>
              <a:buNone/>
            </a:pPr>
            <a:r>
              <a:rPr lang="pl-PL" sz="2400" dirty="0" smtClean="0"/>
              <a:t>umowne, </a:t>
            </a:r>
            <a:r>
              <a:rPr lang="pl-PL" sz="2400" dirty="0" smtClean="0"/>
              <a:t>tzn. </a:t>
            </a:r>
            <a:r>
              <a:rPr lang="pl-PL" sz="2400" dirty="0" smtClean="0"/>
              <a:t>dokumenty anglojęzyczne mają często postać </a:t>
            </a:r>
          </a:p>
          <a:p>
            <a:pPr>
              <a:buNone/>
            </a:pPr>
            <a:r>
              <a:rPr lang="pl-PL" sz="2400" dirty="0" smtClean="0"/>
              <a:t>bezokolicznikową, np.:</a:t>
            </a:r>
          </a:p>
          <a:p>
            <a:pPr>
              <a:buNone/>
            </a:pPr>
            <a:r>
              <a:rPr lang="pl-PL" sz="1800" dirty="0" err="1" smtClean="0"/>
              <a:t>The</a:t>
            </a:r>
            <a:r>
              <a:rPr lang="pl-PL" sz="1800" dirty="0" smtClean="0"/>
              <a:t> </a:t>
            </a:r>
            <a:r>
              <a:rPr lang="pl-PL" sz="1800" dirty="0" err="1" smtClean="0"/>
              <a:t>Company’s</a:t>
            </a:r>
            <a:r>
              <a:rPr lang="pl-PL" sz="1800" dirty="0" smtClean="0"/>
              <a:t> </a:t>
            </a:r>
            <a:r>
              <a:rPr lang="pl-PL" sz="1800" dirty="0" err="1" smtClean="0"/>
              <a:t>objects</a:t>
            </a:r>
            <a:r>
              <a:rPr lang="pl-PL" sz="1800" dirty="0" smtClean="0"/>
              <a:t> </a:t>
            </a:r>
            <a:r>
              <a:rPr lang="pl-PL" sz="1800" dirty="0" err="1" smtClean="0"/>
              <a:t>are</a:t>
            </a:r>
            <a:r>
              <a:rPr lang="pl-PL" sz="1800" dirty="0" smtClean="0"/>
              <a:t>:</a:t>
            </a:r>
          </a:p>
          <a:p>
            <a:pPr>
              <a:buAutoNum type="alphaLcParenR"/>
            </a:pPr>
            <a:r>
              <a:rPr lang="pl-PL" sz="1800" dirty="0" smtClean="0"/>
              <a:t>to </a:t>
            </a:r>
            <a:r>
              <a:rPr lang="pl-PL" sz="1800" dirty="0" err="1" smtClean="0"/>
              <a:t>carry</a:t>
            </a:r>
            <a:r>
              <a:rPr lang="pl-PL" sz="1800" dirty="0" smtClean="0"/>
              <a:t> on </a:t>
            </a:r>
            <a:r>
              <a:rPr lang="pl-PL" sz="1800" dirty="0" err="1" smtClean="0"/>
              <a:t>any</a:t>
            </a:r>
            <a:r>
              <a:rPr lang="pl-PL" sz="1800" dirty="0" smtClean="0"/>
              <a:t> </a:t>
            </a:r>
            <a:r>
              <a:rPr lang="pl-PL" sz="1800" dirty="0" err="1" smtClean="0"/>
              <a:t>other</a:t>
            </a:r>
            <a:r>
              <a:rPr lang="pl-PL" sz="1800" dirty="0" smtClean="0"/>
              <a:t> business </a:t>
            </a:r>
            <a:r>
              <a:rPr lang="pl-PL" sz="1800" dirty="0" err="1" smtClean="0"/>
              <a:t>or</a:t>
            </a:r>
            <a:r>
              <a:rPr lang="pl-PL" sz="1800" dirty="0" smtClean="0"/>
              <a:t> trade </a:t>
            </a:r>
            <a:r>
              <a:rPr lang="pl-PL" sz="2400" dirty="0" smtClean="0"/>
              <a:t> </a:t>
            </a:r>
          </a:p>
          <a:p>
            <a:pPr marL="457200" indent="-457200">
              <a:buNone/>
            </a:pPr>
            <a:r>
              <a:rPr lang="pl-PL" sz="2400" dirty="0" smtClean="0"/>
              <a:t>Podczas gdy polska umowa posługuje się formami </a:t>
            </a:r>
          </a:p>
          <a:p>
            <a:pPr marL="457200" indent="-457200">
              <a:buNone/>
            </a:pPr>
            <a:r>
              <a:rPr lang="pl-PL" sz="2400" dirty="0" smtClean="0"/>
              <a:t>o</a:t>
            </a:r>
            <a:r>
              <a:rPr lang="pl-PL" sz="2400" dirty="0" smtClean="0"/>
              <a:t>dczasownikowymi</a:t>
            </a:r>
            <a:r>
              <a:rPr lang="pl-PL" sz="2400" dirty="0" smtClean="0"/>
              <a:t>, np.:</a:t>
            </a:r>
          </a:p>
          <a:p>
            <a:pPr marL="457200" indent="-457200">
              <a:buNone/>
            </a:pPr>
            <a:r>
              <a:rPr lang="pl-PL" sz="1800" dirty="0" smtClean="0"/>
              <a:t>Przedmiotem działalności spółki jest:</a:t>
            </a:r>
          </a:p>
          <a:p>
            <a:pPr marL="457200" indent="-457200">
              <a:buNone/>
            </a:pPr>
            <a:r>
              <a:rPr lang="pl-PL" sz="1800" dirty="0" smtClean="0"/>
              <a:t>a) działalność wydawnicza – PKD 22.1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r>
              <a:rPr lang="pl-PL" dirty="0" smtClean="0"/>
              <a:t> </a:t>
            </a:r>
            <a:r>
              <a:rPr lang="pl-PL" dirty="0" smtClean="0"/>
              <a:t>                     </a:t>
            </a:r>
            <a:r>
              <a:rPr lang="pl-PL" sz="7200" b="1" dirty="0" smtClean="0"/>
              <a:t>DZIĘKUJĘ</a:t>
            </a:r>
            <a:endParaRPr lang="pl-PL" sz="72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sz="2400" dirty="0" smtClean="0"/>
              <a:t>Rozwój gospodarki wolnorynkowej i członkostwo Polski w UE spowodowało, że prawo spółek stało się jedną z podstawowych dziedzin, które są wymogiem profesjonalnego przygotowania tłumaczy tekstów prawnych.</a:t>
            </a:r>
          </a:p>
          <a:p>
            <a:pPr>
              <a:buNone/>
            </a:pPr>
            <a:endParaRPr lang="pl-PL" sz="2400" dirty="0" smtClean="0"/>
          </a:p>
          <a:p>
            <a:r>
              <a:rPr lang="pl-PL" sz="2400" dirty="0" smtClean="0"/>
              <a:t>Różnorodna terminologia i frazeologia, wielość istniejących na rynku przekładów Kodeksu spółek handlowych, zróżnicowanie spółek i różnice wynikające z odmiennych systemów prawnych stanowią dodatkowe wyzwanie dla tłumacza.</a:t>
            </a:r>
            <a:endParaRPr lang="pl-PL"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lstStyle/>
          <a:p>
            <a:pPr>
              <a:buNone/>
            </a:pPr>
            <a:r>
              <a:rPr lang="pl-PL" dirty="0" smtClean="0"/>
              <a:t>                     SPÓŁKI  HANDLOWE</a:t>
            </a:r>
          </a:p>
          <a:p>
            <a:pPr>
              <a:buNone/>
            </a:pPr>
            <a:endParaRPr lang="pl-PL" dirty="0" smtClean="0"/>
          </a:p>
          <a:p>
            <a:pPr>
              <a:buNone/>
            </a:pPr>
            <a:endParaRPr lang="pl-PL" dirty="0" smtClean="0"/>
          </a:p>
          <a:p>
            <a:pPr>
              <a:buNone/>
            </a:pPr>
            <a:r>
              <a:rPr lang="pl-PL" sz="2400" dirty="0" smtClean="0"/>
              <a:t>       Spółki osobowe                           Spółki kapitałowe</a:t>
            </a:r>
          </a:p>
          <a:p>
            <a:pPr>
              <a:buNone/>
            </a:pPr>
            <a:r>
              <a:rPr lang="pl-PL" sz="2400" dirty="0" smtClean="0"/>
              <a:t>       ang. – </a:t>
            </a:r>
            <a:r>
              <a:rPr lang="pl-PL" sz="2400" dirty="0" err="1" smtClean="0"/>
              <a:t>partnerships</a:t>
            </a:r>
            <a:r>
              <a:rPr lang="pl-PL" sz="2400" dirty="0" smtClean="0"/>
              <a:t>                     ang. – </a:t>
            </a:r>
            <a:r>
              <a:rPr lang="pl-PL" sz="2400" dirty="0" err="1" smtClean="0"/>
              <a:t>companies</a:t>
            </a:r>
            <a:endParaRPr lang="pl-PL" sz="2400" dirty="0" smtClean="0"/>
          </a:p>
          <a:p>
            <a:pPr>
              <a:buNone/>
            </a:pPr>
            <a:endParaRPr lang="pl-PL" sz="2400" dirty="0"/>
          </a:p>
        </p:txBody>
      </p:sp>
      <p:cxnSp>
        <p:nvCxnSpPr>
          <p:cNvPr id="5" name="Łącznik prosty ze strzałką 4"/>
          <p:cNvCxnSpPr/>
          <p:nvPr/>
        </p:nvCxnSpPr>
        <p:spPr>
          <a:xfrm rot="5400000">
            <a:off x="2071670" y="2428868"/>
            <a:ext cx="1143008" cy="7143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rot="16200000" flipH="1">
            <a:off x="5000628" y="2357430"/>
            <a:ext cx="1071570"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idx="1"/>
          </p:nvPr>
        </p:nvSpPr>
        <p:spPr/>
        <p:txBody>
          <a:bodyPr>
            <a:normAutofit/>
          </a:bodyPr>
          <a:lstStyle/>
          <a:p>
            <a:r>
              <a:rPr lang="pl-PL" sz="2400" dirty="0" smtClean="0"/>
              <a:t>Często można się spotkać z ujęciem terminologicznym wg, którego wszystkie spółki określane są jako </a:t>
            </a:r>
            <a:r>
              <a:rPr lang="pl-PL" sz="2400" b="1" u="sng" dirty="0" err="1" smtClean="0"/>
              <a:t>companies</a:t>
            </a:r>
            <a:r>
              <a:rPr lang="pl-PL" sz="2400" dirty="0" smtClean="0"/>
              <a:t>, a spółki kapitałowe jako </a:t>
            </a:r>
            <a:r>
              <a:rPr lang="pl-PL" sz="2400" b="1" u="sng" dirty="0" err="1" smtClean="0"/>
              <a:t>corporations</a:t>
            </a:r>
            <a:r>
              <a:rPr lang="pl-PL" sz="2400" b="1" dirty="0" smtClean="0"/>
              <a:t>  </a:t>
            </a:r>
            <a:r>
              <a:rPr lang="pl-PL" sz="2400" b="1" dirty="0" smtClean="0">
                <a:sym typeface="Wingdings" pitchFamily="2" charset="2"/>
              </a:rPr>
              <a:t> </a:t>
            </a:r>
            <a:r>
              <a:rPr lang="pl-PL" sz="2400" dirty="0" smtClean="0">
                <a:sym typeface="Wingdings" pitchFamily="2" charset="2"/>
              </a:rPr>
              <a:t>dotyczy to przede wszystkim USA, jednak niektóre stany zachowały odrębność, więc nie można tu mówić o konsekwentnym użyciu terminologicznym w całym amerykańskim systemie prawnym. </a:t>
            </a:r>
          </a:p>
          <a:p>
            <a:endParaRPr lang="pl-PL" sz="2400" dirty="0" smtClean="0">
              <a:sym typeface="Wingdings" pitchFamily="2" charset="2"/>
            </a:endParaRPr>
          </a:p>
          <a:p>
            <a:r>
              <a:rPr lang="pl-PL" sz="2400" dirty="0" smtClean="0">
                <a:sym typeface="Wingdings" pitchFamily="2" charset="2"/>
              </a:rPr>
              <a:t>W UE pojęcie spółki dotyczy wszystkich podmiotów prowadzących działalność gospodarczą, z wyjątkiem tych których działalność nie jest nastawiona na osiąganie zysków.  </a:t>
            </a:r>
            <a:endParaRPr lang="pl-PL"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1000108"/>
            <a:ext cx="8229600" cy="5126055"/>
          </a:xfrm>
        </p:spPr>
        <p:txBody>
          <a:bodyPr>
            <a:normAutofit/>
          </a:bodyPr>
          <a:lstStyle/>
          <a:p>
            <a:endParaRPr lang="pl-PL" sz="2400" dirty="0" smtClean="0"/>
          </a:p>
          <a:p>
            <a:r>
              <a:rPr lang="pl-PL" sz="2400" dirty="0" smtClean="0"/>
              <a:t>W systemie anglosaskim istnieje pojęcie FIRM używane na określanie np. spółki cywilnej lub innej spółki osobowej, np. law firm. Często jest to jednak fałszywy przyjaciel początkujących tłumaczy tekstów prawnych na określenie „firma spółki” czyli jej nazwy ( ang. Business </a:t>
            </a:r>
            <a:r>
              <a:rPr lang="pl-PL" sz="2400" dirty="0" err="1" smtClean="0"/>
              <a:t>name</a:t>
            </a:r>
            <a:r>
              <a:rPr lang="pl-PL" sz="2400" dirty="0" smtClean="0"/>
              <a:t> of a company, </a:t>
            </a:r>
            <a:r>
              <a:rPr lang="pl-PL" sz="2400" dirty="0" err="1" smtClean="0"/>
              <a:t>company</a:t>
            </a:r>
            <a:r>
              <a:rPr lang="pl-PL" sz="2400" dirty="0" smtClean="0"/>
              <a:t> </a:t>
            </a:r>
            <a:r>
              <a:rPr lang="pl-PL" sz="2400" dirty="0" err="1" smtClean="0"/>
              <a:t>name</a:t>
            </a:r>
            <a:r>
              <a:rPr lang="pl-PL" sz="2400" dirty="0" smtClean="0"/>
              <a:t>, amer.  </a:t>
            </a:r>
            <a:r>
              <a:rPr lang="pl-PL" sz="2400" dirty="0" err="1" smtClean="0"/>
              <a:t>corporate</a:t>
            </a:r>
            <a:r>
              <a:rPr lang="pl-PL" sz="2400" dirty="0" smtClean="0"/>
              <a:t> </a:t>
            </a:r>
            <a:r>
              <a:rPr lang="pl-PL" sz="2400" dirty="0" err="1" smtClean="0"/>
              <a:t>name</a:t>
            </a:r>
            <a:r>
              <a:rPr lang="pl-PL" sz="2400" dirty="0" smtClean="0"/>
              <a:t> ). </a:t>
            </a:r>
            <a:endParaRPr lang="pl-PL"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428604"/>
            <a:ext cx="8229600" cy="5697559"/>
          </a:xfrm>
        </p:spPr>
        <p:txBody>
          <a:bodyPr>
            <a:normAutofit/>
          </a:bodyPr>
          <a:lstStyle/>
          <a:p>
            <a:pPr>
              <a:buNone/>
            </a:pPr>
            <a:r>
              <a:rPr lang="pl-PL" sz="2400" dirty="0" smtClean="0"/>
              <a:t>     </a:t>
            </a:r>
            <a:r>
              <a:rPr lang="pl-PL" sz="2400" b="1" dirty="0" smtClean="0"/>
              <a:t>Polski kodeks spółek handlowych rozróżnia cztery rodzaje spółek osobowych oraz dwa rodzaje spółek kapitałowych</a:t>
            </a:r>
          </a:p>
          <a:p>
            <a:pPr>
              <a:buNone/>
            </a:pPr>
            <a:endParaRPr lang="pl-PL" sz="1600" dirty="0" smtClean="0"/>
          </a:p>
          <a:p>
            <a:pPr>
              <a:buNone/>
            </a:pPr>
            <a:r>
              <a:rPr lang="pl-PL" sz="1600" dirty="0" smtClean="0"/>
              <a:t>        Rodzaje spółek handlowych w Polsce wraz z polskimi skrótami oraz anglojęzycznymi </a:t>
            </a:r>
            <a:r>
              <a:rPr lang="pl-PL" sz="1600" dirty="0" err="1" smtClean="0"/>
              <a:t>opowiednikami</a:t>
            </a:r>
            <a:endParaRPr lang="pl-PL" sz="1600" dirty="0" smtClean="0"/>
          </a:p>
          <a:p>
            <a:pPr>
              <a:buNone/>
            </a:pPr>
            <a:endParaRPr lang="pl-PL" sz="1600" dirty="0" smtClean="0"/>
          </a:p>
          <a:p>
            <a:pPr>
              <a:buNone/>
            </a:pPr>
            <a:r>
              <a:rPr lang="pl-PL" sz="1800" dirty="0" smtClean="0"/>
              <a:t>                                                         </a:t>
            </a:r>
            <a:r>
              <a:rPr lang="pl-PL" sz="1800" b="1" dirty="0" smtClean="0"/>
              <a:t>SPÓŁKI  HANDLOWE</a:t>
            </a:r>
          </a:p>
          <a:p>
            <a:pPr>
              <a:buNone/>
            </a:pPr>
            <a:r>
              <a:rPr lang="pl-PL" sz="1800" dirty="0" smtClean="0"/>
              <a:t>     </a:t>
            </a:r>
            <a:r>
              <a:rPr lang="pl-PL" sz="1800" b="1" dirty="0" smtClean="0"/>
              <a:t>OSOBOWE</a:t>
            </a:r>
            <a:r>
              <a:rPr lang="pl-PL" sz="1800" dirty="0" smtClean="0"/>
              <a:t>                                                                                      </a:t>
            </a:r>
            <a:r>
              <a:rPr lang="pl-PL" sz="1800" b="1" dirty="0" smtClean="0"/>
              <a:t>KAPITAŁOWE</a:t>
            </a:r>
            <a:r>
              <a:rPr lang="pl-PL" sz="1800" dirty="0" smtClean="0"/>
              <a:t>          </a:t>
            </a:r>
          </a:p>
          <a:p>
            <a:pPr>
              <a:buNone/>
            </a:pPr>
            <a:r>
              <a:rPr lang="pl-PL" sz="1600" dirty="0" smtClean="0"/>
              <a:t>spółka jawna  (</a:t>
            </a:r>
            <a:r>
              <a:rPr lang="pl-PL" sz="1600" dirty="0" err="1" smtClean="0"/>
              <a:t>sp.j</a:t>
            </a:r>
            <a:r>
              <a:rPr lang="pl-PL" sz="1600" dirty="0" smtClean="0"/>
              <a:t>)  </a:t>
            </a:r>
            <a:r>
              <a:rPr lang="pl-PL" sz="1600" dirty="0" err="1" smtClean="0"/>
              <a:t>registered</a:t>
            </a:r>
            <a:r>
              <a:rPr lang="pl-PL" sz="1600" dirty="0" smtClean="0"/>
              <a:t> </a:t>
            </a:r>
            <a:r>
              <a:rPr lang="pl-PL" sz="1600" dirty="0" err="1" smtClean="0"/>
              <a:t>partnership</a:t>
            </a:r>
            <a:r>
              <a:rPr lang="pl-PL" sz="1600" dirty="0" smtClean="0"/>
              <a:t>                 spółka z ograniczoną odpowiedzialnością </a:t>
            </a:r>
          </a:p>
          <a:p>
            <a:pPr>
              <a:buNone/>
            </a:pPr>
            <a:r>
              <a:rPr lang="pl-PL" sz="1600" dirty="0" smtClean="0"/>
              <a:t>                                                                                             (</a:t>
            </a:r>
            <a:r>
              <a:rPr lang="pl-PL" sz="1600" dirty="0" err="1" smtClean="0"/>
              <a:t>sp.z</a:t>
            </a:r>
            <a:r>
              <a:rPr lang="pl-PL" sz="1600" dirty="0" smtClean="0"/>
              <a:t> </a:t>
            </a:r>
            <a:r>
              <a:rPr lang="pl-PL" sz="1600" dirty="0" err="1" smtClean="0"/>
              <a:t>o.o</a:t>
            </a:r>
            <a:r>
              <a:rPr lang="pl-PL" sz="1600" dirty="0" smtClean="0"/>
              <a:t>)  limited </a:t>
            </a:r>
            <a:r>
              <a:rPr lang="pl-PL" sz="1600" dirty="0" err="1" smtClean="0"/>
              <a:t>liability</a:t>
            </a:r>
            <a:r>
              <a:rPr lang="pl-PL" sz="1600" dirty="0" smtClean="0"/>
              <a:t> company </a:t>
            </a:r>
          </a:p>
          <a:p>
            <a:pPr>
              <a:buNone/>
            </a:pPr>
            <a:r>
              <a:rPr lang="pl-PL" sz="1600" dirty="0" smtClean="0"/>
              <a:t>spółka partnerska (</a:t>
            </a:r>
            <a:r>
              <a:rPr lang="pl-PL" sz="1600" dirty="0" err="1" smtClean="0"/>
              <a:t>sp.p</a:t>
            </a:r>
            <a:r>
              <a:rPr lang="pl-PL" sz="1600" dirty="0" smtClean="0"/>
              <a:t>) </a:t>
            </a:r>
            <a:r>
              <a:rPr lang="pl-PL" sz="1600" dirty="0" err="1" smtClean="0"/>
              <a:t>professional</a:t>
            </a:r>
            <a:r>
              <a:rPr lang="pl-PL" sz="1600" dirty="0" smtClean="0"/>
              <a:t> </a:t>
            </a:r>
            <a:r>
              <a:rPr lang="pl-PL" sz="1600" dirty="0" err="1" smtClean="0"/>
              <a:t>partnership</a:t>
            </a:r>
            <a:r>
              <a:rPr lang="pl-PL" sz="1600" dirty="0" smtClean="0"/>
              <a:t>      spółka akcyjna (S.A.)  joint- </a:t>
            </a:r>
            <a:r>
              <a:rPr lang="pl-PL" sz="1600" dirty="0" err="1" smtClean="0"/>
              <a:t>stock</a:t>
            </a:r>
            <a:r>
              <a:rPr lang="pl-PL" sz="1600" dirty="0" smtClean="0"/>
              <a:t> company</a:t>
            </a:r>
          </a:p>
          <a:p>
            <a:pPr>
              <a:buNone/>
            </a:pPr>
            <a:endParaRPr lang="pl-PL" sz="1600" dirty="0" smtClean="0"/>
          </a:p>
          <a:p>
            <a:pPr>
              <a:buNone/>
            </a:pPr>
            <a:r>
              <a:rPr lang="pl-PL" sz="1600" dirty="0" smtClean="0"/>
              <a:t>spółka komandytowa  (</a:t>
            </a:r>
            <a:r>
              <a:rPr lang="pl-PL" sz="1600" dirty="0" err="1" smtClean="0"/>
              <a:t>sp.k</a:t>
            </a:r>
            <a:r>
              <a:rPr lang="pl-PL" sz="1600" dirty="0" smtClean="0"/>
              <a:t>) limited </a:t>
            </a:r>
            <a:r>
              <a:rPr lang="pl-PL" sz="1600" dirty="0" err="1" smtClean="0"/>
              <a:t>partnership</a:t>
            </a:r>
            <a:r>
              <a:rPr lang="pl-PL" sz="1600" dirty="0" smtClean="0"/>
              <a:t>        </a:t>
            </a:r>
          </a:p>
          <a:p>
            <a:pPr>
              <a:buNone/>
            </a:pPr>
            <a:endParaRPr lang="pl-PL" sz="1600" dirty="0" smtClean="0"/>
          </a:p>
          <a:p>
            <a:pPr>
              <a:buNone/>
            </a:pPr>
            <a:r>
              <a:rPr lang="pl-PL" sz="1600" dirty="0" smtClean="0"/>
              <a:t>spółka komandytowo-akcyjna (S.K.A) limited </a:t>
            </a:r>
            <a:r>
              <a:rPr lang="pl-PL" sz="1600" dirty="0" err="1" smtClean="0"/>
              <a:t>joint-stock</a:t>
            </a:r>
            <a:r>
              <a:rPr lang="pl-PL" sz="1600" dirty="0" smtClean="0"/>
              <a:t> </a:t>
            </a:r>
          </a:p>
          <a:p>
            <a:pPr>
              <a:buNone/>
            </a:pPr>
            <a:r>
              <a:rPr lang="pl-PL" sz="1600" dirty="0" smtClean="0"/>
              <a:t>                                                                   </a:t>
            </a:r>
            <a:r>
              <a:rPr lang="pl-PL" sz="1600" dirty="0" err="1" smtClean="0"/>
              <a:t>partnership</a:t>
            </a:r>
            <a:r>
              <a:rPr lang="pl-PL" sz="1600" dirty="0" smtClean="0"/>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p:txBody>
          <a:bodyPr>
            <a:normAutofit/>
          </a:bodyPr>
          <a:lstStyle/>
          <a:p>
            <a:r>
              <a:rPr lang="pl-PL" sz="2400" dirty="0" smtClean="0"/>
              <a:t>W przypadku tłumaczenia polskich spółek </a:t>
            </a:r>
            <a:r>
              <a:rPr lang="pl-PL" sz="2400" dirty="0" smtClean="0"/>
              <a:t>kapitałowych </a:t>
            </a:r>
            <a:r>
              <a:rPr lang="pl-PL" sz="2400" dirty="0" smtClean="0"/>
              <a:t>na angielski, należy wziąć pod uwagę to, iż </a:t>
            </a:r>
            <a:r>
              <a:rPr lang="pl-PL" sz="2400" dirty="0" smtClean="0"/>
              <a:t>podział </a:t>
            </a:r>
            <a:r>
              <a:rPr lang="pl-PL" sz="2400" dirty="0" smtClean="0"/>
              <a:t>spółek kapitałowych wynika z innego kryterium, </a:t>
            </a:r>
            <a:r>
              <a:rPr lang="pl-PL" sz="2400" dirty="0" smtClean="0"/>
              <a:t>tzn. </a:t>
            </a:r>
            <a:r>
              <a:rPr lang="pl-PL" sz="2400" dirty="0" smtClean="0"/>
              <a:t>czy spółka jest notowana na giełdzie. </a:t>
            </a:r>
          </a:p>
          <a:p>
            <a:endParaRPr lang="pl-PL" sz="2400" dirty="0" smtClean="0"/>
          </a:p>
          <a:p>
            <a:r>
              <a:rPr lang="pl-PL" sz="2400" dirty="0" smtClean="0"/>
              <a:t>Spółki notowane na giełdzie to </a:t>
            </a:r>
            <a:r>
              <a:rPr lang="pl-PL" sz="2400" b="1" dirty="0" smtClean="0"/>
              <a:t>public </a:t>
            </a:r>
            <a:r>
              <a:rPr lang="pl-PL" sz="2400" b="1" dirty="0" err="1" smtClean="0"/>
              <a:t>companies</a:t>
            </a:r>
            <a:r>
              <a:rPr lang="pl-PL" sz="2400" dirty="0" smtClean="0"/>
              <a:t>, natomiast spółki </a:t>
            </a:r>
            <a:r>
              <a:rPr lang="pl-PL" sz="2400" dirty="0" err="1" smtClean="0"/>
              <a:t>niegiełdowe</a:t>
            </a:r>
            <a:r>
              <a:rPr lang="pl-PL" sz="2400" dirty="0" smtClean="0"/>
              <a:t> to </a:t>
            </a:r>
            <a:r>
              <a:rPr lang="pl-PL" sz="2400" b="1" dirty="0" err="1" smtClean="0"/>
              <a:t>private</a:t>
            </a:r>
            <a:r>
              <a:rPr lang="pl-PL" sz="2400" b="1" dirty="0" smtClean="0"/>
              <a:t> </a:t>
            </a:r>
            <a:r>
              <a:rPr lang="pl-PL" sz="2400" b="1" dirty="0" err="1" smtClean="0"/>
              <a:t>companies</a:t>
            </a:r>
            <a:r>
              <a:rPr lang="pl-PL" sz="2400" b="1" dirty="0" smtClean="0"/>
              <a:t>. </a:t>
            </a:r>
            <a:endParaRPr lang="pl-PL" sz="2400" b="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idx="1"/>
          </p:nvPr>
        </p:nvSpPr>
        <p:spPr>
          <a:xfrm>
            <a:off x="457200" y="214290"/>
            <a:ext cx="8229600" cy="5911873"/>
          </a:xfrm>
        </p:spPr>
        <p:txBody>
          <a:bodyPr>
            <a:normAutofit/>
          </a:bodyPr>
          <a:lstStyle/>
          <a:p>
            <a:r>
              <a:rPr lang="pl-PL" sz="2400" dirty="0" smtClean="0"/>
              <a:t>Skróty typów spółek są częścią firmy spółki, więc nie są tłumaczone, jednak czasem konieczne jest dodanie informacji o rodzaju spółki w tłumaczonym tekście. W celu rozszyfrowania należy ustalić, której jurysdykcji podlega spółka.</a:t>
            </a:r>
            <a:endParaRPr lang="pl-PL" sz="1800" dirty="0" smtClean="0"/>
          </a:p>
          <a:p>
            <a:pPr>
              <a:buNone/>
            </a:pPr>
            <a:r>
              <a:rPr lang="pl-PL" sz="1800" dirty="0" smtClean="0"/>
              <a:t>                 Przykładowe skróty spółek z najważniejszych systemów prawnych</a:t>
            </a:r>
          </a:p>
          <a:p>
            <a:pPr>
              <a:buNone/>
            </a:pPr>
            <a:r>
              <a:rPr lang="pl-PL" sz="1800" dirty="0" smtClean="0"/>
              <a:t>                           </a:t>
            </a:r>
            <a:r>
              <a:rPr lang="pl-PL" sz="1800" b="1" dirty="0" err="1" smtClean="0"/>
              <a:t>private</a:t>
            </a:r>
            <a:r>
              <a:rPr lang="pl-PL" sz="1800" b="1" dirty="0" smtClean="0"/>
              <a:t> company                              public company</a:t>
            </a:r>
            <a:r>
              <a:rPr lang="pl-PL" sz="2400" b="1" dirty="0" smtClean="0"/>
              <a:t> </a:t>
            </a:r>
          </a:p>
          <a:p>
            <a:pPr>
              <a:buNone/>
            </a:pPr>
            <a:r>
              <a:rPr lang="pl-PL" sz="1800" dirty="0" err="1" smtClean="0"/>
              <a:t>Wlk.Brytania</a:t>
            </a:r>
            <a:r>
              <a:rPr lang="pl-PL" sz="1800" dirty="0" smtClean="0"/>
              <a:t>    ‘’XYZ” </a:t>
            </a:r>
            <a:r>
              <a:rPr lang="pl-PL" sz="1800" dirty="0" err="1" smtClean="0"/>
              <a:t>Co.Ltd</a:t>
            </a:r>
            <a:r>
              <a:rPr lang="pl-PL" sz="1800" dirty="0" smtClean="0"/>
              <a:t>                                  ‘’XYZ” </a:t>
            </a:r>
            <a:r>
              <a:rPr lang="pl-PL" sz="1800" dirty="0" err="1" smtClean="0"/>
              <a:t>plc</a:t>
            </a:r>
            <a:r>
              <a:rPr lang="pl-PL" sz="1800" dirty="0" smtClean="0"/>
              <a:t> / </a:t>
            </a:r>
            <a:r>
              <a:rPr lang="pl-PL" sz="1800" dirty="0" err="1" smtClean="0"/>
              <a:t>PLC</a:t>
            </a:r>
            <a:endParaRPr lang="pl-PL" sz="1800" dirty="0" smtClean="0"/>
          </a:p>
          <a:p>
            <a:pPr>
              <a:buNone/>
            </a:pPr>
            <a:r>
              <a:rPr lang="pl-PL" sz="1800" dirty="0" smtClean="0"/>
              <a:t>(poza Walią)      </a:t>
            </a:r>
            <a:r>
              <a:rPr lang="pl-PL" sz="1800" dirty="0" err="1" smtClean="0"/>
              <a:t>private</a:t>
            </a:r>
            <a:r>
              <a:rPr lang="pl-PL" sz="1800" dirty="0" smtClean="0"/>
              <a:t> company limited               public limited company</a:t>
            </a:r>
          </a:p>
          <a:p>
            <a:pPr>
              <a:buNone/>
            </a:pPr>
            <a:r>
              <a:rPr lang="pl-PL" sz="1800" dirty="0" smtClean="0"/>
              <a:t>                            by </a:t>
            </a:r>
            <a:r>
              <a:rPr lang="pl-PL" sz="1800" dirty="0" err="1" smtClean="0"/>
              <a:t>shares</a:t>
            </a:r>
            <a:endParaRPr lang="pl-PL" sz="1800" dirty="0" smtClean="0"/>
          </a:p>
          <a:p>
            <a:pPr>
              <a:buNone/>
            </a:pPr>
            <a:r>
              <a:rPr lang="pl-PL" sz="1800" dirty="0" smtClean="0"/>
              <a:t>USA                    ‘’XYZ” Ltd Co.                                  ‘’XYZ” </a:t>
            </a:r>
            <a:r>
              <a:rPr lang="pl-PL" sz="1800" dirty="0" err="1" smtClean="0"/>
              <a:t>Inc</a:t>
            </a:r>
            <a:r>
              <a:rPr lang="pl-PL" sz="1800" dirty="0" smtClean="0"/>
              <a:t>.</a:t>
            </a:r>
          </a:p>
          <a:p>
            <a:pPr>
              <a:buNone/>
            </a:pPr>
            <a:r>
              <a:rPr lang="pl-PL" sz="1800" dirty="0" smtClean="0"/>
              <a:t>                            ‘’XYZ” LLC                                        ‘’XYZ” Corp.</a:t>
            </a:r>
          </a:p>
          <a:p>
            <a:pPr>
              <a:buNone/>
            </a:pPr>
            <a:r>
              <a:rPr lang="pl-PL" sz="1800" dirty="0" smtClean="0"/>
              <a:t>                           ‘’XYZ” LC                                           ‘’XYZ” Ltd  (Texas </a:t>
            </a:r>
            <a:r>
              <a:rPr lang="pl-PL" sz="1800" dirty="0" err="1" smtClean="0"/>
              <a:t>stock</a:t>
            </a:r>
            <a:r>
              <a:rPr lang="pl-PL" sz="1800" dirty="0" smtClean="0"/>
              <a:t> </a:t>
            </a:r>
            <a:r>
              <a:rPr lang="pl-PL" sz="1800" dirty="0" err="1" smtClean="0"/>
              <a:t>corporation</a:t>
            </a:r>
            <a:r>
              <a:rPr lang="pl-PL" sz="1800" dirty="0" smtClean="0"/>
              <a:t>)</a:t>
            </a:r>
          </a:p>
          <a:p>
            <a:pPr>
              <a:buNone/>
            </a:pPr>
            <a:r>
              <a:rPr lang="pl-PL" sz="1800" dirty="0" smtClean="0"/>
              <a:t>Australia            ‘’XYZ” </a:t>
            </a:r>
            <a:r>
              <a:rPr lang="pl-PL" sz="1800" dirty="0" err="1" smtClean="0"/>
              <a:t>Pty</a:t>
            </a:r>
            <a:r>
              <a:rPr lang="pl-PL" sz="1800" dirty="0" smtClean="0"/>
              <a:t> Co. Ltd                            ‘’XYZ” Co. Ltd lub ‘’XYZ” LIMITED</a:t>
            </a:r>
          </a:p>
          <a:p>
            <a:pPr>
              <a:buNone/>
            </a:pPr>
            <a:r>
              <a:rPr lang="pl-PL" sz="1800" dirty="0" smtClean="0"/>
              <a:t>                           </a:t>
            </a:r>
            <a:r>
              <a:rPr lang="pl-PL" sz="1800" dirty="0" err="1" smtClean="0"/>
              <a:t>proprietary</a:t>
            </a:r>
            <a:r>
              <a:rPr lang="pl-PL" sz="1800" dirty="0" smtClean="0"/>
              <a:t> (</a:t>
            </a:r>
            <a:r>
              <a:rPr lang="pl-PL" sz="1800" dirty="0" err="1" smtClean="0"/>
              <a:t>private</a:t>
            </a:r>
            <a:r>
              <a:rPr lang="pl-PL" sz="1800" dirty="0" smtClean="0"/>
              <a:t>) limited          (public) limited </a:t>
            </a:r>
            <a:r>
              <a:rPr lang="pl-PL" sz="1800" dirty="0" err="1" smtClean="0"/>
              <a:t>liability</a:t>
            </a:r>
            <a:r>
              <a:rPr lang="pl-PL" sz="1800" dirty="0" smtClean="0"/>
              <a:t> company</a:t>
            </a:r>
          </a:p>
          <a:p>
            <a:pPr>
              <a:buNone/>
            </a:pPr>
            <a:r>
              <a:rPr lang="pl-PL" sz="1800" dirty="0" smtClean="0"/>
              <a:t>                           company                          </a:t>
            </a:r>
            <a:endParaRPr lang="pl-PL" sz="1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28596" y="714356"/>
            <a:ext cx="8229600" cy="1143000"/>
          </a:xfrm>
        </p:spPr>
        <p:txBody>
          <a:bodyPr/>
          <a:lstStyle/>
          <a:p>
            <a:endParaRPr lang="pl-PL" dirty="0"/>
          </a:p>
        </p:txBody>
      </p:sp>
      <p:sp>
        <p:nvSpPr>
          <p:cNvPr id="3" name="Symbol zastępczy zawartości 2"/>
          <p:cNvSpPr>
            <a:spLocks noGrp="1"/>
          </p:cNvSpPr>
          <p:nvPr>
            <p:ph idx="1"/>
          </p:nvPr>
        </p:nvSpPr>
        <p:spPr>
          <a:xfrm>
            <a:off x="457200" y="642918"/>
            <a:ext cx="8229600" cy="5483245"/>
          </a:xfrm>
        </p:spPr>
        <p:txBody>
          <a:bodyPr>
            <a:normAutofit lnSpcReduction="10000"/>
          </a:bodyPr>
          <a:lstStyle/>
          <a:p>
            <a:pPr>
              <a:buNone/>
            </a:pPr>
            <a:r>
              <a:rPr lang="pl-PL" sz="2400" dirty="0" smtClean="0"/>
              <a:t>                TERMINOLOGIA DOTYCZĄCA WŁADZ SPÓŁKI</a:t>
            </a:r>
          </a:p>
          <a:p>
            <a:pPr>
              <a:buNone/>
            </a:pPr>
            <a:r>
              <a:rPr lang="pl-PL" sz="2400" dirty="0" smtClean="0"/>
              <a:t>Rada nadzorcza                               Zarząd </a:t>
            </a:r>
          </a:p>
          <a:p>
            <a:pPr>
              <a:buNone/>
            </a:pPr>
            <a:r>
              <a:rPr lang="pl-PL" sz="2400" dirty="0" err="1" smtClean="0"/>
              <a:t>supervisory</a:t>
            </a:r>
            <a:r>
              <a:rPr lang="pl-PL" sz="2400" dirty="0" smtClean="0"/>
              <a:t> </a:t>
            </a:r>
            <a:r>
              <a:rPr lang="pl-PL" sz="2400" dirty="0" err="1" smtClean="0"/>
              <a:t>board</a:t>
            </a:r>
            <a:r>
              <a:rPr lang="pl-PL" sz="2400" dirty="0" smtClean="0"/>
              <a:t>                          management </a:t>
            </a:r>
            <a:r>
              <a:rPr lang="pl-PL" sz="2400" dirty="0" err="1" smtClean="0"/>
              <a:t>board</a:t>
            </a:r>
            <a:endParaRPr lang="pl-PL" sz="2400" dirty="0" smtClean="0"/>
          </a:p>
          <a:p>
            <a:pPr>
              <a:buNone/>
            </a:pPr>
            <a:endParaRPr lang="pl-PL" sz="2400" dirty="0" smtClean="0"/>
          </a:p>
          <a:p>
            <a:pPr>
              <a:buNone/>
            </a:pPr>
            <a:endParaRPr lang="pl-PL" sz="2400" dirty="0" smtClean="0"/>
          </a:p>
          <a:p>
            <a:pPr>
              <a:buNone/>
            </a:pPr>
            <a:r>
              <a:rPr lang="pl-PL" sz="2000" dirty="0" smtClean="0"/>
              <a:t>terminy powszechnie stosowane przez tłumaczy na określenie </a:t>
            </a:r>
          </a:p>
          <a:p>
            <a:pPr>
              <a:buNone/>
            </a:pPr>
            <a:r>
              <a:rPr lang="pl-PL" sz="2000" dirty="0" smtClean="0"/>
              <a:t>polskich organów spółki</a:t>
            </a:r>
          </a:p>
          <a:p>
            <a:pPr>
              <a:buNone/>
            </a:pPr>
            <a:r>
              <a:rPr lang="pl-PL" sz="2000" dirty="0" smtClean="0"/>
              <a:t>W przypadku zetknięcia się dwóch różnych modeli władz spółki w istniejących </a:t>
            </a:r>
          </a:p>
          <a:p>
            <a:pPr>
              <a:buNone/>
            </a:pPr>
            <a:r>
              <a:rPr lang="pl-PL" sz="2000" dirty="0" smtClean="0"/>
              <a:t>systemach prawnych: dualistycznym (obowiązujący w Polsce i większości </a:t>
            </a:r>
          </a:p>
          <a:p>
            <a:pPr>
              <a:buNone/>
            </a:pPr>
            <a:r>
              <a:rPr lang="pl-PL" sz="2000" dirty="0" smtClean="0"/>
              <a:t>krajów UE) oraz monistyczny (np. </a:t>
            </a:r>
            <a:r>
              <a:rPr lang="pl-PL" sz="2000" dirty="0" err="1" smtClean="0"/>
              <a:t>Wlk</a:t>
            </a:r>
            <a:r>
              <a:rPr lang="pl-PL" sz="2000" dirty="0" smtClean="0"/>
              <a:t>. Brytania, Irlandia, USA). System </a:t>
            </a:r>
          </a:p>
          <a:p>
            <a:pPr>
              <a:buNone/>
            </a:pPr>
            <a:r>
              <a:rPr lang="pl-PL" sz="2000" dirty="0" smtClean="0"/>
              <a:t>dualistyczny zakłada ścisły rozdział między organem zarządzającym a </a:t>
            </a:r>
          </a:p>
          <a:p>
            <a:pPr>
              <a:buNone/>
            </a:pPr>
            <a:r>
              <a:rPr lang="pl-PL" sz="2000" dirty="0" smtClean="0"/>
              <a:t>nadzorującym. W modelu monistycznym zarządzanie i nadzór sprawuje jeden</a:t>
            </a:r>
          </a:p>
          <a:p>
            <a:pPr>
              <a:buNone/>
            </a:pPr>
            <a:r>
              <a:rPr lang="pl-PL" sz="2000" dirty="0" smtClean="0"/>
              <a:t>organ zwany zwykle „</a:t>
            </a:r>
            <a:r>
              <a:rPr lang="pl-PL" sz="2000" dirty="0" err="1" smtClean="0"/>
              <a:t>board</a:t>
            </a:r>
            <a:r>
              <a:rPr lang="pl-PL" sz="2000" dirty="0" smtClean="0"/>
              <a:t> of </a:t>
            </a:r>
            <a:r>
              <a:rPr lang="pl-PL" sz="2000" dirty="0" err="1" smtClean="0"/>
              <a:t>directors</a:t>
            </a:r>
            <a:r>
              <a:rPr lang="pl-PL" sz="2000" dirty="0" smtClean="0"/>
              <a:t>” (</a:t>
            </a:r>
            <a:r>
              <a:rPr lang="pl-PL" sz="2000" dirty="0" err="1" smtClean="0"/>
              <a:t>board</a:t>
            </a:r>
            <a:r>
              <a:rPr lang="pl-PL" sz="2000" dirty="0" smtClean="0"/>
              <a:t>)</a:t>
            </a:r>
          </a:p>
          <a:p>
            <a:pPr>
              <a:buNone/>
            </a:pPr>
            <a:r>
              <a:rPr lang="pl-PL" sz="2000" dirty="0" smtClean="0"/>
              <a:t>Termin </a:t>
            </a:r>
            <a:r>
              <a:rPr lang="pl-PL" sz="2000" b="1" dirty="0" smtClean="0"/>
              <a:t>management </a:t>
            </a:r>
            <a:r>
              <a:rPr lang="pl-PL" sz="2000" b="1" dirty="0" err="1" smtClean="0"/>
              <a:t>board</a:t>
            </a:r>
            <a:r>
              <a:rPr lang="pl-PL" sz="2000" b="1" dirty="0" smtClean="0"/>
              <a:t>  </a:t>
            </a:r>
            <a:r>
              <a:rPr lang="pl-PL" sz="2000" dirty="0" smtClean="0"/>
              <a:t>jest uznawany za „europejski uzus translacyjny”.</a:t>
            </a:r>
          </a:p>
          <a:p>
            <a:pPr>
              <a:buNone/>
            </a:pPr>
            <a:endParaRPr lang="pl-PL" sz="2400" b="1" dirty="0" smtClean="0"/>
          </a:p>
          <a:p>
            <a:pPr>
              <a:buNone/>
            </a:pPr>
            <a:endParaRPr lang="pl-PL" sz="2400" dirty="0"/>
          </a:p>
        </p:txBody>
      </p:sp>
      <p:cxnSp>
        <p:nvCxnSpPr>
          <p:cNvPr id="9" name="Łącznik prosty ze strzałką 8"/>
          <p:cNvCxnSpPr/>
          <p:nvPr/>
        </p:nvCxnSpPr>
        <p:spPr>
          <a:xfrm rot="16200000" flipH="1">
            <a:off x="2357422" y="2000240"/>
            <a:ext cx="714380" cy="5715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Łącznik prosty ze strzałką 10"/>
          <p:cNvCxnSpPr/>
          <p:nvPr/>
        </p:nvCxnSpPr>
        <p:spPr>
          <a:xfrm rot="5400000">
            <a:off x="4393405" y="2035959"/>
            <a:ext cx="714380"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168</TotalTime>
  <Words>791</Words>
  <Application>Microsoft Office PowerPoint</Application>
  <PresentationFormat>Pokaz na ekranie (4:3)</PresentationFormat>
  <Paragraphs>88</Paragraphs>
  <Slides>13</Slides>
  <Notes>0</Notes>
  <HiddenSlides>0</HiddenSlides>
  <MMClips>0</MMClips>
  <ScaleCrop>false</ScaleCrop>
  <HeadingPairs>
    <vt:vector size="4" baseType="variant">
      <vt:variant>
        <vt:lpstr>Motyw</vt:lpstr>
      </vt:variant>
      <vt:variant>
        <vt:i4>1</vt:i4>
      </vt:variant>
      <vt:variant>
        <vt:lpstr>Tytuły slajdów</vt:lpstr>
      </vt:variant>
      <vt:variant>
        <vt:i4>13</vt:i4>
      </vt:variant>
    </vt:vector>
  </HeadingPairs>
  <TitlesOfParts>
    <vt:vector size="14" baseType="lpstr">
      <vt:lpstr>Motyw pakietu Office</vt:lpstr>
      <vt:lpstr>PRZEKŁAD DOKUMENTÓW Z ZAKRESU PRAWA SPÓŁEK</vt:lpstr>
      <vt:lpstr>Slajd 2</vt:lpstr>
      <vt:lpstr>Slajd 3</vt:lpstr>
      <vt:lpstr>Slajd 4</vt:lpstr>
      <vt:lpstr>Slajd 5</vt:lpstr>
      <vt:lpstr>Slajd 6</vt:lpstr>
      <vt:lpstr>Slajd 7</vt:lpstr>
      <vt:lpstr>Slajd 8</vt:lpstr>
      <vt:lpstr>Slajd 9</vt:lpstr>
      <vt:lpstr>Podstawowe dokumenty konstytuujące spółkę to umowa spółki i statut spółki</vt:lpstr>
      <vt:lpstr>Slajd 11</vt:lpstr>
      <vt:lpstr>Slajd 12</vt:lpstr>
      <vt:lpstr>Slajd 13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PRZEKŁAD DOKUMENTÓW Z ZAKRESU PRAWA SPÓŁEK</dc:title>
  <dc:creator>Dom</dc:creator>
  <cp:lastModifiedBy>Dom</cp:lastModifiedBy>
  <cp:revision>23</cp:revision>
  <dcterms:created xsi:type="dcterms:W3CDTF">2010-01-03T16:14:36Z</dcterms:created>
  <dcterms:modified xsi:type="dcterms:W3CDTF">2010-01-04T21:14:46Z</dcterms:modified>
</cp:coreProperties>
</file>