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8B5E9F-7E04-47CF-925E-639AA8B88D4B}" type="datetimeFigureOut">
              <a:rPr lang="pl-PL" smtClean="0"/>
              <a:t>2010-12-07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FA1882-1EC7-4CC6-B848-B0A0B789445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81000" y="2357431"/>
            <a:ext cx="8458200" cy="3718356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ea typeface="Calibri"/>
                <a:cs typeface="Times New Roman"/>
              </a:rPr>
              <a:t>PROTOTYPOLOGIE D’ERREURS </a:t>
            </a:r>
            <a:r>
              <a:rPr lang="pl-PL" sz="4000" dirty="0" smtClean="0">
                <a:ea typeface="Calibri"/>
                <a:cs typeface="Times New Roman"/>
              </a:rPr>
              <a:t/>
            </a:r>
            <a:br>
              <a:rPr lang="pl-PL" sz="4000" dirty="0" smtClean="0">
                <a:ea typeface="Calibri"/>
                <a:cs typeface="Times New Roman"/>
              </a:rPr>
            </a:br>
            <a:r>
              <a:rPr lang="fr-FR" sz="4000" dirty="0" smtClean="0">
                <a:ea typeface="Calibri"/>
                <a:cs typeface="Times New Roman"/>
              </a:rPr>
              <a:t>EN </a:t>
            </a:r>
            <a:r>
              <a:rPr lang="fr-FR" sz="4000" dirty="0">
                <a:ea typeface="Calibri"/>
                <a:cs typeface="Times New Roman"/>
              </a:rPr>
              <a:t>TRADUCTION: </a:t>
            </a:r>
            <a:r>
              <a:rPr lang="pl-PL" sz="4000" dirty="0" smtClean="0">
                <a:ea typeface="Calibri"/>
                <a:cs typeface="Times New Roman"/>
              </a:rPr>
              <a:t/>
            </a:r>
            <a:br>
              <a:rPr lang="pl-PL" sz="4000" dirty="0" smtClean="0">
                <a:ea typeface="Calibri"/>
                <a:cs typeface="Times New Roman"/>
              </a:rPr>
            </a:br>
            <a:r>
              <a:rPr lang="fr-FR" sz="4000" dirty="0" smtClean="0">
                <a:ea typeface="Calibri"/>
                <a:cs typeface="Times New Roman"/>
              </a:rPr>
              <a:t>COMMENT </a:t>
            </a:r>
            <a:r>
              <a:rPr lang="fr-FR" sz="4000" dirty="0">
                <a:ea typeface="Calibri"/>
                <a:cs typeface="Times New Roman"/>
              </a:rPr>
              <a:t>ANALYSER LE CORPUS</a:t>
            </a:r>
            <a:r>
              <a:rPr lang="pl-PL" sz="4000" dirty="0">
                <a:ea typeface="Calibri"/>
                <a:cs typeface="Times New Roman"/>
              </a:rPr>
              <a:t/>
            </a:r>
            <a:br>
              <a:rPr lang="pl-PL" sz="4000" dirty="0">
                <a:ea typeface="Calibri"/>
                <a:cs typeface="Times New Roman"/>
              </a:rPr>
            </a:b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1000" y="4714884"/>
            <a:ext cx="8458200" cy="85716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Times New Roman"/>
              </a:rPr>
              <a:t>Il est préférable de baser une analyse sur les </a:t>
            </a: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effets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fr-FR" dirty="0">
                <a:ea typeface="Calibri"/>
                <a:cs typeface="Times New Roman"/>
              </a:rPr>
              <a:t>des </a:t>
            </a:r>
            <a:r>
              <a:rPr lang="fr-FR" dirty="0" smtClean="0">
                <a:ea typeface="Calibri"/>
                <a:cs typeface="Times New Roman"/>
              </a:rPr>
              <a:t>erreurs </a:t>
            </a:r>
            <a:r>
              <a:rPr lang="fr-FR" dirty="0">
                <a:ea typeface="Calibri"/>
                <a:cs typeface="Times New Roman"/>
              </a:rPr>
              <a:t>que l’on peut détecter à partir du texte </a:t>
            </a:r>
            <a:r>
              <a:rPr lang="fr-FR" dirty="0" smtClean="0">
                <a:ea typeface="Calibri"/>
                <a:cs typeface="Times New Roman"/>
              </a:rPr>
              <a:t>analysé</a:t>
            </a:r>
            <a:r>
              <a:rPr lang="pl-PL" dirty="0" smtClean="0">
                <a:ea typeface="Calibri"/>
                <a:cs typeface="Times New Roman"/>
              </a:rPr>
              <a:t>,</a:t>
            </a:r>
            <a:r>
              <a:rPr lang="fr-FR" dirty="0" smtClean="0">
                <a:ea typeface="Calibri"/>
                <a:cs typeface="Times New Roman"/>
              </a:rPr>
              <a:t> </a:t>
            </a:r>
            <a:r>
              <a:rPr lang="fr-FR" dirty="0">
                <a:ea typeface="Calibri"/>
                <a:cs typeface="Times New Roman"/>
              </a:rPr>
              <a:t>que de travailler sur le </a:t>
            </a: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sources</a:t>
            </a:r>
            <a:r>
              <a:rPr lang="fr-FR" dirty="0">
                <a:ea typeface="Calibri"/>
                <a:cs typeface="Times New Roman"/>
              </a:rPr>
              <a:t> des erreurs. </a:t>
            </a:r>
            <a:endParaRPr lang="pl-PL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ea typeface="Calibri"/>
                <a:cs typeface="Times New Roman"/>
              </a:rPr>
              <a:t>Pour </a:t>
            </a:r>
            <a:r>
              <a:rPr lang="fr-FR" dirty="0">
                <a:ea typeface="Calibri"/>
                <a:cs typeface="Times New Roman"/>
              </a:rPr>
              <a:t>le faire, il faudrait recourir à ce que Kussmaul appelle la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black box </a:t>
            </a:r>
            <a:r>
              <a:rPr lang="fr-FR" dirty="0">
                <a:ea typeface="Calibri"/>
                <a:cs typeface="Times New Roman"/>
              </a:rPr>
              <a:t>(la tête du traducteur), il faudrait donc observer le processus même de traduction. </a:t>
            </a:r>
            <a:endParaRPr lang="pl-PL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Times New Roman"/>
              </a:rPr>
              <a:t>Ceci est possible notemment grâce à la </a:t>
            </a:r>
            <a:r>
              <a:rPr lang="fr-FR" dirty="0" smtClean="0">
                <a:ea typeface="Calibri"/>
                <a:cs typeface="Times New Roman"/>
              </a:rPr>
              <a:t>méthode</a:t>
            </a:r>
            <a:r>
              <a:rPr lang="pl-PL" dirty="0" smtClean="0">
                <a:ea typeface="Calibri"/>
                <a:cs typeface="Times New Roman"/>
              </a:rPr>
              <a:t> </a:t>
            </a:r>
            <a:r>
              <a:rPr lang="fr-FR" dirty="0" smtClean="0">
                <a:ea typeface="Calibri"/>
                <a:cs typeface="Times New Roman"/>
              </a:rPr>
              <a:t>de </a:t>
            </a:r>
            <a:r>
              <a:rPr lang="fr-FR" dirty="0">
                <a:ea typeface="Calibri"/>
                <a:cs typeface="Times New Roman"/>
              </a:rPr>
              <a:t>verbalisation du raisonnement à voix haute (</a:t>
            </a: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Think Aloud Protocols)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2357422" y="2714620"/>
            <a:ext cx="214314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ea typeface="Calibri"/>
                <a:cs typeface="Times New Roman"/>
              </a:rPr>
              <a:t>ETAPES DE L’ANALYSE</a:t>
            </a:r>
            <a:r>
              <a:rPr lang="pl-PL" dirty="0">
                <a:ea typeface="Calibri"/>
                <a:cs typeface="Times New Roman"/>
              </a:rPr>
              <a:t/>
            </a:r>
            <a:br>
              <a:rPr lang="pl-PL" dirty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Lecture critique du texte traduit</a:t>
            </a:r>
            <a:r>
              <a:rPr lang="fr-FR" sz="2100" dirty="0">
                <a:ea typeface="Calibri"/>
                <a:cs typeface="Times New Roman"/>
              </a:rPr>
              <a:t>. </a:t>
            </a:r>
            <a:endParaRPr lang="pl-PL" sz="21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None/>
            </a:pPr>
            <a:r>
              <a:rPr lang="pl-PL" sz="2100" dirty="0" smtClean="0">
                <a:ea typeface="Calibri"/>
                <a:cs typeface="Times New Roman"/>
              </a:rPr>
              <a:t>	</a:t>
            </a:r>
            <a:r>
              <a:rPr lang="fr-FR" sz="2100" dirty="0" smtClean="0">
                <a:ea typeface="Calibri"/>
                <a:cs typeface="Times New Roman"/>
              </a:rPr>
              <a:t>On </a:t>
            </a:r>
            <a:r>
              <a:rPr lang="fr-FR" sz="2100" dirty="0">
                <a:ea typeface="Calibri"/>
                <a:cs typeface="Times New Roman"/>
              </a:rPr>
              <a:t>le lit comme chaque texte en langue de traduction, donc de la même manière que l’original</a:t>
            </a:r>
            <a:endParaRPr lang="pl-PL" sz="2100" dirty="0">
              <a:ea typeface="Calibri"/>
              <a:cs typeface="Times New Roman"/>
            </a:endParaRPr>
          </a:p>
          <a:p>
            <a:pPr marL="899160">
              <a:lnSpc>
                <a:spcPct val="115000"/>
              </a:lnSpc>
              <a:spcAft>
                <a:spcPts val="0"/>
              </a:spcAft>
            </a:pPr>
            <a:r>
              <a:rPr lang="fr-FR" sz="2100" dirty="0">
                <a:ea typeface="Calibri"/>
                <a:cs typeface="Times New Roman"/>
              </a:rPr>
              <a:t>La perspective de Robinson : </a:t>
            </a:r>
            <a:r>
              <a:rPr lang="fr-FR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non-translator’s external perspective</a:t>
            </a:r>
            <a:r>
              <a:rPr lang="fr-FR" sz="2100" dirty="0">
                <a:ea typeface="Calibri"/>
                <a:cs typeface="Times New Roman"/>
              </a:rPr>
              <a:t> (point de vue extérieur, celui du destinataire de la traduction)</a:t>
            </a:r>
            <a:endParaRPr lang="pl-PL" sz="2100" dirty="0">
              <a:ea typeface="Calibri"/>
              <a:cs typeface="Times New Roman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fr-FR" sz="2100" dirty="0">
                <a:ea typeface="Calibri"/>
                <a:cs typeface="Times New Roman"/>
              </a:rPr>
              <a:t>C ‘est une analyse orientée vers la langue et la culture cibles (</a:t>
            </a:r>
            <a:r>
              <a:rPr lang="fr-FR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target-oriented</a:t>
            </a:r>
            <a:r>
              <a:rPr lang="fr-FR" sz="2100" dirty="0">
                <a:ea typeface="Calibri"/>
                <a:cs typeface="Times New Roman"/>
              </a:rPr>
              <a:t>)</a:t>
            </a:r>
            <a:endParaRPr lang="pl-PL" sz="2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100" dirty="0">
                <a:ea typeface="Calibri"/>
                <a:cs typeface="Times New Roman"/>
              </a:rPr>
              <a:t>Critère majeur : </a:t>
            </a:r>
            <a:r>
              <a:rPr lang="fr-F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l’acceptabilité</a:t>
            </a:r>
            <a:r>
              <a:rPr lang="fr-FR" sz="2100" dirty="0">
                <a:ea typeface="Calibri"/>
                <a:cs typeface="Times New Roman"/>
              </a:rPr>
              <a:t> – </a:t>
            </a:r>
            <a:r>
              <a:rPr lang="fr-FR" sz="2100" dirty="0" smtClean="0">
                <a:ea typeface="Calibri"/>
                <a:cs typeface="Times New Roman"/>
              </a:rPr>
              <a:t>conformité </a:t>
            </a:r>
            <a:r>
              <a:rPr lang="fr-FR" sz="2100" dirty="0">
                <a:ea typeface="Calibri"/>
                <a:cs typeface="Times New Roman"/>
              </a:rPr>
              <a:t>du texte aux normes grammaticales, lexicales, stylistiques, </a:t>
            </a:r>
            <a:r>
              <a:rPr lang="fr-FR" sz="2100" dirty="0" smtClean="0">
                <a:ea typeface="Calibri"/>
                <a:cs typeface="Times New Roman"/>
              </a:rPr>
              <a:t>aux</a:t>
            </a:r>
            <a:r>
              <a:rPr lang="pl-PL" sz="2100" dirty="0" smtClean="0">
                <a:ea typeface="Calibri"/>
                <a:cs typeface="Times New Roman"/>
              </a:rPr>
              <a:t> </a:t>
            </a:r>
            <a:r>
              <a:rPr lang="fr-FR" sz="2100" dirty="0" smtClean="0">
                <a:ea typeface="Calibri"/>
                <a:cs typeface="Times New Roman"/>
              </a:rPr>
              <a:t>règles </a:t>
            </a:r>
            <a:r>
              <a:rPr lang="fr-FR" sz="2100" dirty="0">
                <a:ea typeface="Calibri"/>
                <a:cs typeface="Times New Roman"/>
              </a:rPr>
              <a:t>d’usage, aux conventions typologiques de la langue cible.</a:t>
            </a:r>
            <a:endParaRPr lang="pl-PL" sz="2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100" dirty="0">
                <a:ea typeface="Calibri"/>
                <a:cs typeface="Times New Roman"/>
              </a:rPr>
              <a:t>On détecte ainsi </a:t>
            </a:r>
            <a:r>
              <a:rPr lang="pl-PL" sz="2100" dirty="0" smtClean="0">
                <a:ea typeface="Calibri"/>
                <a:cs typeface="Times New Roman"/>
              </a:rPr>
              <a:t>			</a:t>
            </a:r>
            <a:r>
              <a:rPr lang="fr-FR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les </a:t>
            </a:r>
            <a:r>
              <a:rPr lang="fr-FR" sz="2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de langue</a:t>
            </a:r>
            <a:r>
              <a:rPr lang="fr-FR" sz="2100" dirty="0">
                <a:ea typeface="Calibri"/>
                <a:cs typeface="Times New Roman"/>
              </a:rPr>
              <a:t>.</a:t>
            </a:r>
            <a:endParaRPr lang="pl-PL" sz="2100" dirty="0">
              <a:ea typeface="Calibri"/>
              <a:cs typeface="Times New Roman"/>
            </a:endParaRPr>
          </a:p>
          <a:p>
            <a:endParaRPr lang="pl-PL" sz="2100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928926" y="6357958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ea typeface="Calibri"/>
                <a:cs typeface="Times New Roman"/>
              </a:rPr>
              <a:t>ETAPES DE L’ANALYSE</a:t>
            </a:r>
            <a:r>
              <a:rPr lang="pl-PL" dirty="0">
                <a:ea typeface="Calibri"/>
                <a:cs typeface="Times New Roman"/>
              </a:rPr>
              <a:t/>
            </a:r>
            <a:br>
              <a:rPr lang="pl-PL" dirty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Comparaison détaillée </a:t>
            </a:r>
            <a:r>
              <a:rPr lang="fr-FR" dirty="0">
                <a:ea typeface="Calibri"/>
                <a:cs typeface="Times New Roman"/>
              </a:rPr>
              <a:t>de la traduction avec son texte original. On vérifie si le message à transmettre a été </a:t>
            </a:r>
            <a:r>
              <a:rPr lang="fr-FR" dirty="0" smtClean="0">
                <a:ea typeface="Calibri"/>
                <a:cs typeface="Times New Roman"/>
              </a:rPr>
              <a:t>transmis</a:t>
            </a:r>
            <a:r>
              <a:rPr lang="pl-PL" dirty="0" smtClean="0">
                <a:ea typeface="Calibri"/>
                <a:cs typeface="Times New Roman"/>
              </a:rPr>
              <a:t> </a:t>
            </a:r>
            <a:r>
              <a:rPr lang="fr-FR" dirty="0" smtClean="0">
                <a:ea typeface="Calibri"/>
                <a:cs typeface="Times New Roman"/>
              </a:rPr>
              <a:t>dans </a:t>
            </a:r>
            <a:r>
              <a:rPr lang="fr-FR" dirty="0">
                <a:ea typeface="Calibri"/>
                <a:cs typeface="Times New Roman"/>
              </a:rPr>
              <a:t>sa totalité et sans aucune distorsion de sens.</a:t>
            </a:r>
            <a:endParaRPr lang="pl-PL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Times New Roman"/>
              </a:rPr>
              <a:t>On détecte </a:t>
            </a:r>
            <a:r>
              <a:rPr lang="pl-PL" dirty="0" smtClean="0">
                <a:ea typeface="Calibri"/>
                <a:cs typeface="Times New Roman"/>
              </a:rPr>
              <a:t>		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les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de transfert</a:t>
            </a:r>
            <a:r>
              <a:rPr lang="fr-FR" dirty="0">
                <a:ea typeface="Calibri"/>
                <a:cs typeface="Times New Roman"/>
              </a:rPr>
              <a:t>.</a:t>
            </a:r>
            <a:endParaRPr lang="pl-PL" dirty="0">
              <a:ea typeface="Calibri"/>
              <a:cs typeface="Times New Roman"/>
            </a:endParaRP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000364" y="421481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ea typeface="Calibri"/>
                <a:cs typeface="Times New Roman"/>
              </a:rPr>
              <a:t>ETAPES DE L’ANALYSE</a:t>
            </a:r>
            <a:r>
              <a:rPr lang="pl-PL" dirty="0">
                <a:ea typeface="Calibri"/>
                <a:cs typeface="Times New Roman"/>
              </a:rPr>
              <a:t/>
            </a:r>
            <a:br>
              <a:rPr lang="pl-PL" dirty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Examen de l’adéquation </a:t>
            </a:r>
            <a:r>
              <a:rPr lang="fr-FR" dirty="0">
                <a:ea typeface="Calibri"/>
                <a:cs typeface="Times New Roman"/>
              </a:rPr>
              <a:t>des solutions choisies par rapport aux exigences du donneur d’ouvrage et à la situation de traduction spécifiées dans le cahier des charges</a:t>
            </a:r>
            <a:endParaRPr lang="pl-PL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ea typeface="Calibri"/>
                <a:cs typeface="Times New Roman"/>
              </a:rPr>
              <a:t>On vérifie si le texte traduit est bien adapté aux destinataires, ainsi qu’à la finalité prévue par le donneur d’ouvrage</a:t>
            </a:r>
            <a:endParaRPr lang="pl-PL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Times New Roman"/>
              </a:rPr>
              <a:t>On détecte </a:t>
            </a:r>
            <a:r>
              <a:rPr lang="pl-PL" dirty="0" smtClean="0">
                <a:ea typeface="Calibri"/>
                <a:cs typeface="Times New Roman"/>
              </a:rPr>
              <a:t>		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les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relatives </a:t>
            </a:r>
            <a:r>
              <a:rPr lang="pl-PL" dirty="0" smtClean="0">
                <a:ea typeface="Calibri"/>
                <a:cs typeface="Times New Roman"/>
              </a:rPr>
              <a:t>								</a:t>
            </a:r>
            <a:r>
              <a:rPr lang="fr-FR" dirty="0" smtClean="0">
                <a:ea typeface="Calibri"/>
                <a:cs typeface="Times New Roman"/>
              </a:rPr>
              <a:t>(</a:t>
            </a:r>
            <a:r>
              <a:rPr lang="fr-FR" dirty="0">
                <a:ea typeface="Calibri"/>
                <a:cs typeface="Times New Roman"/>
              </a:rPr>
              <a:t>Gouadec)</a:t>
            </a:r>
            <a:endParaRPr lang="pl-PL" dirty="0">
              <a:ea typeface="Calibri"/>
              <a:cs typeface="Times New Roman"/>
            </a:endParaRP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928926" y="500063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ea typeface="Calibri"/>
                <a:cs typeface="Times New Roman"/>
              </a:rPr>
              <a:t>ERREURS DE LANGUE</a:t>
            </a:r>
            <a:r>
              <a:rPr lang="pl-PL" dirty="0">
                <a:ea typeface="Calibri"/>
                <a:cs typeface="Times New Roman"/>
              </a:rPr>
              <a:t/>
            </a:r>
            <a:br>
              <a:rPr lang="pl-PL" dirty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Définition</a:t>
            </a:r>
            <a:r>
              <a:rPr lang="fr-FR" dirty="0">
                <a:ea typeface="Calibri"/>
                <a:cs typeface="Times New Roman"/>
              </a:rPr>
              <a:t> : « des transgressions injustifiées des règles grammaticales, lexicales, stylistiques de la langue de traduction » (Skibińska 2001, 142-143)</a:t>
            </a:r>
            <a:endParaRPr lang="pl-PL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ea typeface="Calibri"/>
                <a:cs typeface="Times New Roman"/>
              </a:rPr>
              <a:t>Subdivision </a:t>
            </a:r>
            <a:r>
              <a:rPr lang="fr-FR" dirty="0" smtClean="0">
                <a:ea typeface="Calibri"/>
                <a:cs typeface="Times New Roman"/>
              </a:rPr>
              <a:t>:</a:t>
            </a:r>
            <a:endParaRPr lang="pl-PL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de typographie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de ponctuation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d’orthographe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de grammaire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Erreurs de lexique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ea typeface="Calibri"/>
                <a:cs typeface="Times New Roman"/>
              </a:rPr>
              <a:t>ERREURS</a:t>
            </a:r>
            <a:r>
              <a:rPr lang="pl-PL" dirty="0" smtClean="0">
                <a:ea typeface="Calibri"/>
                <a:cs typeface="Times New Roman"/>
              </a:rPr>
              <a:t> </a:t>
            </a:r>
            <a:r>
              <a:rPr lang="fr-FR" dirty="0" smtClean="0">
                <a:ea typeface="Calibri"/>
                <a:cs typeface="Times New Roman"/>
              </a:rPr>
              <a:t>DE LANGUE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Pour </a:t>
            </a:r>
            <a:r>
              <a:rPr lang="fr-FR" dirty="0" smtClean="0"/>
              <a:t>détecter</a:t>
            </a:r>
            <a:r>
              <a:rPr lang="pl-PL" dirty="0" smtClean="0"/>
              <a:t> </a:t>
            </a:r>
            <a:r>
              <a:rPr lang="fr-FR" dirty="0" smtClean="0"/>
              <a:t>les </a:t>
            </a:r>
            <a:r>
              <a:rPr lang="fr-FR" dirty="0" smtClean="0"/>
              <a:t>erreurs de langue dans la traduction, il n’est pas nécessaire de comparer la traduction à son original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fr-FR" dirty="0" smtClean="0"/>
              <a:t>– </a:t>
            </a:r>
            <a:r>
              <a:rPr lang="fr-FR" dirty="0" smtClean="0"/>
              <a:t>on lit le texte traduit comme s’il était un texte écrit originellement dans la langue d’arrivée.</a:t>
            </a:r>
            <a:endParaRPr lang="pl-PL" dirty="0" smtClean="0"/>
          </a:p>
          <a:p>
            <a:r>
              <a:rPr lang="fr-FR" dirty="0" smtClean="0"/>
              <a:t>La traduction sert à remplacer l’original dans la culture d’arrivée et elle est perçue par son destinataire  en tant que texte comme les autres.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>
                <a:ea typeface="Calibri"/>
                <a:cs typeface="Times New Roman"/>
              </a:rPr>
              <a:t>1. </a:t>
            </a:r>
            <a:r>
              <a:rPr lang="fr-FR" dirty="0" smtClean="0">
                <a:ea typeface="Calibri"/>
                <a:cs typeface="Times New Roman"/>
              </a:rPr>
              <a:t>ERREURS </a:t>
            </a:r>
            <a:r>
              <a:rPr lang="fr-FR" dirty="0">
                <a:ea typeface="Calibri"/>
                <a:cs typeface="Times New Roman"/>
              </a:rPr>
              <a:t>DE TYPOGRAPHIE</a:t>
            </a:r>
            <a:r>
              <a:rPr lang="pl-PL" dirty="0">
                <a:ea typeface="Calibri"/>
                <a:cs typeface="Times New Roman"/>
              </a:rPr>
              <a:t/>
            </a:r>
            <a:br>
              <a:rPr lang="pl-PL" dirty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fr-FR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1.1 Fautes typographiques</a:t>
            </a:r>
            <a:endParaRPr lang="pl-PL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Times New Roman"/>
              </a:rPr>
              <a:t>résultent le plus souvent des différences de conventions typographiques en français et en polonais.</a:t>
            </a:r>
            <a:endParaRPr lang="pl-PL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fr-FR" dirty="0" smtClean="0">
                <a:ea typeface="Calibri"/>
                <a:cs typeface="Times New Roman"/>
              </a:rPr>
              <a:t>Le</a:t>
            </a:r>
            <a:r>
              <a:rPr lang="pl-PL" dirty="0" smtClean="0">
                <a:ea typeface="Calibri"/>
                <a:cs typeface="Times New Roman"/>
              </a:rPr>
              <a:t>s</a:t>
            </a:r>
            <a:r>
              <a:rPr lang="fr-FR" dirty="0" smtClean="0">
                <a:ea typeface="Calibri"/>
                <a:cs typeface="Times New Roman"/>
              </a:rPr>
              <a:t> </a:t>
            </a:r>
            <a:r>
              <a:rPr lang="fr-FR" dirty="0">
                <a:ea typeface="Calibri"/>
                <a:cs typeface="Times New Roman"/>
              </a:rPr>
              <a:t>guillemets : en français  « -», citation dans la </a:t>
            </a:r>
            <a:r>
              <a:rPr lang="fr-FR" dirty="0" smtClean="0">
                <a:ea typeface="Calibri"/>
                <a:cs typeface="Times New Roman"/>
              </a:rPr>
              <a:t>citation</a:t>
            </a:r>
            <a:endParaRPr lang="pl-PL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None/>
            </a:pPr>
            <a:r>
              <a:rPr lang="pl-PL" dirty="0" smtClean="0">
                <a:ea typeface="Calibri"/>
                <a:cs typeface="Times New Roman"/>
              </a:rPr>
              <a:t>	</a:t>
            </a:r>
            <a:r>
              <a:rPr lang="fr-FR" dirty="0" smtClean="0">
                <a:ea typeface="Calibri"/>
                <a:cs typeface="Times New Roman"/>
              </a:rPr>
              <a:t> </a:t>
            </a:r>
            <a:r>
              <a:rPr lang="fr-FR" dirty="0">
                <a:ea typeface="Calibri"/>
                <a:cs typeface="Times New Roman"/>
              </a:rPr>
              <a:t>“ - ”, en </a:t>
            </a:r>
            <a:r>
              <a:rPr lang="fr-FR" dirty="0" smtClean="0">
                <a:ea typeface="Calibri"/>
                <a:cs typeface="Times New Roman"/>
              </a:rPr>
              <a:t>pol</a:t>
            </a:r>
            <a:r>
              <a:rPr lang="pl-PL" dirty="0" smtClean="0">
                <a:ea typeface="Calibri"/>
                <a:cs typeface="Times New Roman"/>
              </a:rPr>
              <a:t>o</a:t>
            </a:r>
            <a:r>
              <a:rPr lang="fr-FR" dirty="0" smtClean="0">
                <a:ea typeface="Calibri"/>
                <a:cs typeface="Times New Roman"/>
              </a:rPr>
              <a:t>nais </a:t>
            </a:r>
            <a:r>
              <a:rPr lang="pl-PL" dirty="0" smtClean="0">
                <a:ea typeface="Calibri"/>
                <a:cs typeface="Times New Roman"/>
              </a:rPr>
              <a:t>„-”</a:t>
            </a:r>
            <a:r>
              <a:rPr lang="fr-FR" dirty="0" smtClean="0">
                <a:ea typeface="Calibri"/>
                <a:cs typeface="Times New Roman"/>
              </a:rPr>
              <a:t>, </a:t>
            </a:r>
            <a:r>
              <a:rPr lang="fr-FR" dirty="0">
                <a:ea typeface="Calibri"/>
                <a:cs typeface="Times New Roman"/>
              </a:rPr>
              <a:t>citation dans la citation »-« </a:t>
            </a:r>
            <a:endParaRPr lang="pl-PL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fr-FR" dirty="0">
                <a:ea typeface="Calibri"/>
                <a:cs typeface="Times New Roman"/>
              </a:rPr>
              <a:t>Les espaces obligatoires en français devant </a:t>
            </a:r>
            <a:r>
              <a:rPr lang="fr-FR" dirty="0" smtClean="0">
                <a:ea typeface="Calibri"/>
                <a:cs typeface="Times New Roman"/>
              </a:rPr>
              <a:t>;?!:</a:t>
            </a:r>
            <a:endParaRPr lang="pl-PL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		1.2 </a:t>
            </a:r>
            <a:r>
              <a:rPr lang="fr-FR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Coquilles</a:t>
            </a:r>
            <a:endParaRPr lang="pl-PL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ea typeface="Calibri"/>
                <a:cs typeface="Times New Roman"/>
              </a:rPr>
              <a:t>Autrement dit faute de frappe  qui consiste à substituer une lettre à une autre</a:t>
            </a:r>
            <a:r>
              <a:rPr lang="fr-FR" dirty="0" smtClean="0">
                <a:ea typeface="Calibri"/>
                <a:cs typeface="Times New Roman"/>
              </a:rPr>
              <a:t>.</a:t>
            </a:r>
            <a:r>
              <a:rPr lang="fr-FR" dirty="0">
                <a:ea typeface="Calibri"/>
                <a:cs typeface="Times New Roman"/>
              </a:rPr>
              <a:t> </a:t>
            </a:r>
            <a:endParaRPr lang="pl-PL" dirty="0">
              <a:ea typeface="Calibri"/>
              <a:cs typeface="Times New Roman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233</Words>
  <Application>Microsoft Office PowerPoint</Application>
  <PresentationFormat>Pokaz na ekranie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Wędrówka</vt:lpstr>
      <vt:lpstr>PROTOTYPOLOGIE D’ERREURS  EN TRADUCTION:  COMMENT ANALYSER LE CORPUS </vt:lpstr>
      <vt:lpstr>Slajd 2</vt:lpstr>
      <vt:lpstr>ETAPES DE L’ANALYSE </vt:lpstr>
      <vt:lpstr>ETAPES DE L’ANALYSE </vt:lpstr>
      <vt:lpstr>ETAPES DE L’ANALYSE </vt:lpstr>
      <vt:lpstr>ERREURS DE LANGUE </vt:lpstr>
      <vt:lpstr>ERREURS DE LANGUE</vt:lpstr>
      <vt:lpstr>1. ERREURS DE TYPOGRAPHIE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Joanna Warmuzińska-Rogóż</dc:creator>
  <cp:lastModifiedBy>Joanna Warmuzińska-Rogóż</cp:lastModifiedBy>
  <cp:revision>4</cp:revision>
  <dcterms:created xsi:type="dcterms:W3CDTF">2010-12-07T10:03:25Z</dcterms:created>
  <dcterms:modified xsi:type="dcterms:W3CDTF">2010-12-07T10:47:13Z</dcterms:modified>
</cp:coreProperties>
</file>