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57" r:id="rId3"/>
    <p:sldId id="258" r:id="rId4"/>
    <p:sldId id="256" r:id="rId5"/>
    <p:sldId id="259" r:id="rId6"/>
    <p:sldId id="268" r:id="rId7"/>
    <p:sldId id="260" r:id="rId8"/>
    <p:sldId id="261" r:id="rId9"/>
    <p:sldId id="269" r:id="rId10"/>
    <p:sldId id="262" r:id="rId11"/>
    <p:sldId id="265" r:id="rId12"/>
    <p:sldId id="263" r:id="rId13"/>
    <p:sldId id="266" r:id="rId14"/>
    <p:sldId id="264" r:id="rId15"/>
    <p:sldId id="267" r:id="rId1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ytuł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6" name="Symbol zastępczy daty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B2191-7C0B-4D69-A5E1-6C925E57D304}" type="datetimeFigureOut">
              <a:rPr lang="pl-PL" smtClean="0"/>
              <a:pPr/>
              <a:t>2010-12-08</a:t>
            </a:fld>
            <a:endParaRPr lang="pl-PL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8C995B9-371F-40B0-A40A-1F0E51FB62F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B2191-7C0B-4D69-A5E1-6C925E57D304}" type="datetimeFigureOut">
              <a:rPr lang="pl-PL" smtClean="0"/>
              <a:pPr/>
              <a:t>2010-12-08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995B9-371F-40B0-A40A-1F0E51FB62F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B2191-7C0B-4D69-A5E1-6C925E57D304}" type="datetimeFigureOut">
              <a:rPr lang="pl-PL" smtClean="0"/>
              <a:pPr/>
              <a:t>2010-12-08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995B9-371F-40B0-A40A-1F0E51FB62F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ytuł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7" name="Symbol zastępczy zawartości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B2191-7C0B-4D69-A5E1-6C925E57D304}" type="datetimeFigureOut">
              <a:rPr lang="pl-PL" smtClean="0"/>
              <a:pPr/>
              <a:t>2010-12-08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8C995B9-371F-40B0-A40A-1F0E51FB62F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teks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9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B2191-7C0B-4D69-A5E1-6C925E57D304}" type="datetimeFigureOut">
              <a:rPr lang="pl-PL" smtClean="0"/>
              <a:pPr/>
              <a:t>2010-12-08</a:t>
            </a:fld>
            <a:endParaRPr lang="pl-PL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995B9-371F-40B0-A40A-1F0E51FB62F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ytuł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B2191-7C0B-4D69-A5E1-6C925E57D304}" type="datetimeFigureOut">
              <a:rPr lang="pl-PL" smtClean="0"/>
              <a:pPr/>
              <a:t>2010-12-08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1" name="Symbol zastępczy numeru slajd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995B9-371F-40B0-A40A-1F0E51FB62F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ytuł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25" name="Symbol zastępczy teks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8" name="Symbol zastępczy zawartości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B2191-7C0B-4D69-A5E1-6C925E57D304}" type="datetimeFigureOut">
              <a:rPr lang="pl-PL" smtClean="0"/>
              <a:pPr/>
              <a:t>2010-12-08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8C995B9-371F-40B0-A40A-1F0E51FB62F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ytuł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daty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B2191-7C0B-4D69-A5E1-6C925E57D304}" type="datetimeFigureOut">
              <a:rPr lang="pl-PL" smtClean="0"/>
              <a:pPr/>
              <a:t>2010-12-08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995B9-371F-40B0-A40A-1F0E51FB62F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B2191-7C0B-4D69-A5E1-6C925E57D304}" type="datetimeFigureOut">
              <a:rPr lang="pl-PL" smtClean="0"/>
              <a:pPr/>
              <a:t>2010-12-08</a:t>
            </a:fld>
            <a:endParaRPr lang="pl-PL"/>
          </a:p>
        </p:txBody>
      </p:sp>
      <p:sp>
        <p:nvSpPr>
          <p:cNvPr id="24" name="Symbol zastępczy stopki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995B9-371F-40B0-A40A-1F0E51FB62F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B2191-7C0B-4D69-A5E1-6C925E57D304}" type="datetimeFigureOut">
              <a:rPr lang="pl-PL" smtClean="0"/>
              <a:pPr/>
              <a:t>2010-12-08</a:t>
            </a:fld>
            <a:endParaRPr lang="pl-PL"/>
          </a:p>
        </p:txBody>
      </p:sp>
      <p:sp>
        <p:nvSpPr>
          <p:cNvPr id="29" name="Symbol zastępczy stopki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995B9-371F-40B0-A40A-1F0E51FB62F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ymbol zastępczy obrazu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B2191-7C0B-4D69-A5E1-6C925E57D304}" type="datetimeFigureOut">
              <a:rPr lang="pl-PL" smtClean="0"/>
              <a:pPr/>
              <a:t>2010-12-08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1" name="Symbol zastępczy numeru slajd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995B9-371F-40B0-A40A-1F0E51FB62F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ymbol zastępczy teks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1" name="Symbol zastępczy daty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EB2191-7C0B-4D69-A5E1-6C925E57D304}" type="datetimeFigureOut">
              <a:rPr lang="pl-PL" smtClean="0"/>
              <a:pPr/>
              <a:t>2010-12-08</a:t>
            </a:fld>
            <a:endParaRPr lang="pl-PL"/>
          </a:p>
        </p:txBody>
      </p:sp>
      <p:sp>
        <p:nvSpPr>
          <p:cNvPr id="28" name="Symbol zastępczy stopki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8C995B9-371F-40B0-A40A-1F0E51FB62F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tytuł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Przygotowała</a:t>
            </a:r>
            <a:br>
              <a:rPr lang="pl-PL" dirty="0" smtClean="0"/>
            </a:br>
            <a:r>
              <a:rPr lang="pl-PL" dirty="0" smtClean="0"/>
              <a:t>				Agnieszka Kapka</a:t>
            </a:r>
            <a:endParaRPr lang="pl-PL" dirty="0"/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anchor="ctr" anchorCtr="1"/>
          <a:lstStyle/>
          <a:p>
            <a:r>
              <a:rPr lang="pl-PL" dirty="0" smtClean="0"/>
              <a:t>skróty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196752"/>
            <a:ext cx="8686800" cy="5661248"/>
          </a:xfrm>
        </p:spPr>
        <p:txBody>
          <a:bodyPr>
            <a:normAutofit fontScale="32500" lnSpcReduction="20000"/>
          </a:bodyPr>
          <a:lstStyle/>
          <a:p>
            <a:endParaRPr lang="pl-PL" dirty="0" smtClean="0"/>
          </a:p>
          <a:p>
            <a:r>
              <a:rPr lang="pl-PL" sz="5600" b="1" dirty="0" smtClean="0"/>
              <a:t>skróty wyrazów potocznych </a:t>
            </a:r>
            <a:r>
              <a:rPr lang="pl-PL" sz="5600" dirty="0" smtClean="0"/>
              <a:t>– ogólnie przyjęte, nie budzące wątpliwości, jak :  </a:t>
            </a:r>
          </a:p>
          <a:p>
            <a:pPr>
              <a:buNone/>
            </a:pPr>
            <a:r>
              <a:rPr lang="pl-PL" sz="5600" dirty="0" smtClean="0"/>
              <a:t>	</a:t>
            </a:r>
            <a:r>
              <a:rPr lang="pl-PL" sz="5600" dirty="0" err="1" smtClean="0"/>
              <a:t>cd</a:t>
            </a:r>
            <a:r>
              <a:rPr lang="pl-PL" sz="5600" dirty="0" smtClean="0"/>
              <a:t>. - ciąg dalszy, </a:t>
            </a:r>
          </a:p>
          <a:p>
            <a:pPr>
              <a:buNone/>
            </a:pPr>
            <a:r>
              <a:rPr lang="pl-PL" sz="5600" dirty="0" smtClean="0"/>
              <a:t>	m.in. – między innymi, itd. – i tak dalej. </a:t>
            </a:r>
          </a:p>
          <a:p>
            <a:pPr>
              <a:buNone/>
            </a:pPr>
            <a:r>
              <a:rPr lang="pl-PL" sz="5600" dirty="0" smtClean="0"/>
              <a:t>	*Nie powinniśmy stosować takich skrótów jak – cz.- czyli, a mian. – a mianowicie, w/</a:t>
            </a:r>
            <a:r>
              <a:rPr lang="pl-PL" sz="5600" dirty="0" err="1" smtClean="0"/>
              <a:t>w</a:t>
            </a:r>
            <a:r>
              <a:rPr lang="pl-PL" sz="5600" dirty="0" smtClean="0"/>
              <a:t> - wyżej wymieniony</a:t>
            </a:r>
          </a:p>
          <a:p>
            <a:pPr>
              <a:buNone/>
            </a:pPr>
            <a:endParaRPr lang="pl-PL" sz="5600" dirty="0" smtClean="0"/>
          </a:p>
          <a:p>
            <a:r>
              <a:rPr lang="pl-PL" sz="5600" b="1" dirty="0" smtClean="0"/>
              <a:t>skróty wyrazów typowych </a:t>
            </a:r>
            <a:r>
              <a:rPr lang="pl-PL" sz="5600" dirty="0" smtClean="0"/>
              <a:t>– odnoszących się do części składowych i elementów dzieła, np. </a:t>
            </a:r>
          </a:p>
          <a:p>
            <a:pPr>
              <a:buNone/>
            </a:pPr>
            <a:r>
              <a:rPr lang="pl-PL" sz="5600" dirty="0" smtClean="0"/>
              <a:t>	rozdz. – rozdział, rys. – rysunek, tabl. – tablica. </a:t>
            </a:r>
          </a:p>
          <a:p>
            <a:pPr>
              <a:buNone/>
            </a:pPr>
            <a:r>
              <a:rPr lang="pl-PL" sz="5600" dirty="0" smtClean="0"/>
              <a:t>	*Zdań nie powinno się zaczynać od skrótów, dlatego na początku zdania powinny się one pojawić w pełnej formie, np. </a:t>
            </a:r>
          </a:p>
          <a:p>
            <a:pPr>
              <a:buNone/>
            </a:pPr>
            <a:r>
              <a:rPr lang="pl-PL" sz="5600" dirty="0" smtClean="0"/>
              <a:t>	Tablica 6 zawiera niezbędne dane statystyczne. – </a:t>
            </a:r>
            <a:r>
              <a:rPr lang="pl-PL" sz="5600" dirty="0" smtClean="0">
                <a:solidFill>
                  <a:srgbClr val="FF0000"/>
                </a:solidFill>
              </a:rPr>
              <a:t>nie Tabl. 6 </a:t>
            </a:r>
          </a:p>
          <a:p>
            <a:pPr>
              <a:buNone/>
            </a:pPr>
            <a:endParaRPr lang="pl-PL" sz="5600" dirty="0" smtClean="0">
              <a:solidFill>
                <a:srgbClr val="FF0000"/>
              </a:solidFill>
            </a:endParaRPr>
          </a:p>
          <a:p>
            <a:r>
              <a:rPr lang="pl-PL" sz="5600" b="1" dirty="0" smtClean="0"/>
              <a:t>skróty w opisie bibliograficznym </a:t>
            </a:r>
            <a:r>
              <a:rPr lang="pl-PL" sz="5600" dirty="0" smtClean="0"/>
              <a:t>– </a:t>
            </a:r>
          </a:p>
          <a:p>
            <a:pPr>
              <a:buNone/>
            </a:pPr>
            <a:r>
              <a:rPr lang="pl-PL" sz="5600" dirty="0" smtClean="0"/>
              <a:t>	*w bibliografii, w razie potrzeby można skracać końcową cześć tytułu dzieła, artykułu, jeśli nie powoduje to utraty istotnych danych. Część usuniętą zastępujemy wielokropkiem. </a:t>
            </a:r>
          </a:p>
          <a:p>
            <a:pPr>
              <a:buNone/>
            </a:pPr>
            <a:r>
              <a:rPr lang="pl-PL" sz="5600" dirty="0" smtClean="0"/>
              <a:t>	*W przypadku nazwy wydawcy, zaleca się podawać go w skróconej postaci, pozostawiając tylko najważniejszy człon nazwy, np. zamiast Prószyński i </a:t>
            </a:r>
            <a:r>
              <a:rPr lang="pl-PL" sz="5600" dirty="0" err="1" smtClean="0"/>
              <a:t>S-ka</a:t>
            </a:r>
            <a:r>
              <a:rPr lang="pl-PL" sz="5600" dirty="0" smtClean="0"/>
              <a:t> – </a:t>
            </a:r>
            <a:r>
              <a:rPr lang="pl-PL" sz="5600" dirty="0" err="1" smtClean="0"/>
              <a:t>Prószynski</a:t>
            </a:r>
            <a:r>
              <a:rPr lang="pl-PL" sz="5600" dirty="0" smtClean="0"/>
              <a:t>,  zamiast John </a:t>
            </a:r>
            <a:r>
              <a:rPr lang="pl-PL" sz="5600" dirty="0" err="1" smtClean="0"/>
              <a:t>Wiley</a:t>
            </a:r>
            <a:r>
              <a:rPr lang="pl-PL" sz="5600" dirty="0" smtClean="0"/>
              <a:t> and Sons – </a:t>
            </a:r>
            <a:r>
              <a:rPr lang="pl-PL" sz="5600" dirty="0" err="1" smtClean="0"/>
              <a:t>Wiley</a:t>
            </a:r>
            <a:r>
              <a:rPr lang="pl-PL" sz="5600" dirty="0" smtClean="0"/>
              <a:t>. </a:t>
            </a:r>
          </a:p>
          <a:p>
            <a:pPr>
              <a:buNone/>
            </a:pPr>
            <a:r>
              <a:rPr lang="pl-PL" sz="5600" dirty="0" smtClean="0"/>
              <a:t>	</a:t>
            </a:r>
            <a:endParaRPr lang="pl-PL" sz="5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4800" y="332656"/>
            <a:ext cx="8686800" cy="626469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l-PL" dirty="0" smtClean="0"/>
              <a:t>	</a:t>
            </a:r>
          </a:p>
          <a:p>
            <a:pPr>
              <a:buNone/>
            </a:pPr>
            <a:r>
              <a:rPr lang="pl-PL" dirty="0" smtClean="0"/>
              <a:t>	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	*Dopuszcza się skracanie do inicjałów imion autora, redaktora, wydawcy – jeśli nie utrudni to identyfikacji osoby. </a:t>
            </a:r>
          </a:p>
          <a:p>
            <a:pPr>
              <a:buNone/>
            </a:pPr>
            <a:r>
              <a:rPr lang="pl-PL" dirty="0" smtClean="0"/>
              <a:t>	*W brzmieniu oryginalnym pozostają skróty wyrazów typowych –</a:t>
            </a:r>
          </a:p>
          <a:p>
            <a:pPr>
              <a:buNone/>
            </a:pPr>
            <a:r>
              <a:rPr lang="pl-PL" dirty="0" smtClean="0"/>
              <a:t>	 vol.  - </a:t>
            </a:r>
            <a:r>
              <a:rPr lang="pl-PL" dirty="0" err="1" smtClean="0"/>
              <a:t>volume</a:t>
            </a:r>
            <a:r>
              <a:rPr lang="pl-PL" dirty="0" smtClean="0"/>
              <a:t>, pt.  - part, ed. - </a:t>
            </a:r>
            <a:r>
              <a:rPr lang="pl-PL" dirty="0" err="1" smtClean="0"/>
              <a:t>edition</a:t>
            </a:r>
            <a:r>
              <a:rPr lang="pl-PL" dirty="0" smtClean="0"/>
              <a:t>. </a:t>
            </a:r>
          </a:p>
          <a:p>
            <a:pPr>
              <a:buNone/>
            </a:pPr>
            <a:r>
              <a:rPr lang="pl-PL" dirty="0" smtClean="0"/>
              <a:t>	Elementami które podaje się po polsku jest skrót ‘s.’- stronica, </a:t>
            </a:r>
          </a:p>
          <a:p>
            <a:pPr>
              <a:buNone/>
            </a:pPr>
            <a:r>
              <a:rPr lang="pl-PL" dirty="0" smtClean="0"/>
              <a:t>	i skrót ‘red’. –redaktor.</a:t>
            </a:r>
          </a:p>
          <a:p>
            <a:pPr>
              <a:buNone/>
            </a:pPr>
            <a:endParaRPr lang="pl-PL" dirty="0" smtClean="0"/>
          </a:p>
          <a:p>
            <a:r>
              <a:rPr lang="pl-PL" b="1" dirty="0" smtClean="0"/>
              <a:t>skróty jednostek wielkości fizycznych </a:t>
            </a:r>
            <a:r>
              <a:rPr lang="pl-PL" dirty="0" smtClean="0"/>
              <a:t>– można ich używać tylko gdy poprzedza je wartość liczbowa, nie gdy pojawiają się określenia ogólnikowe, dot.  ilości, wielkości , np.  kilka centymetrów – </a:t>
            </a:r>
            <a:r>
              <a:rPr lang="pl-PL" dirty="0" smtClean="0">
                <a:solidFill>
                  <a:srgbClr val="FF0000"/>
                </a:solidFill>
              </a:rPr>
              <a:t>nie kilka cm, </a:t>
            </a:r>
          </a:p>
          <a:p>
            <a:pPr>
              <a:buNone/>
            </a:pPr>
            <a:r>
              <a:rPr lang="pl-PL" dirty="0" smtClean="0">
                <a:solidFill>
                  <a:srgbClr val="FF0000"/>
                </a:solidFill>
              </a:rPr>
              <a:t>	</a:t>
            </a:r>
            <a:r>
              <a:rPr lang="pl-PL" dirty="0" smtClean="0">
                <a:solidFill>
                  <a:schemeClr val="tx1"/>
                </a:solidFill>
              </a:rPr>
              <a:t>S</a:t>
            </a:r>
            <a:r>
              <a:rPr lang="pl-PL" dirty="0" smtClean="0"/>
              <a:t>krótów takich jak zł, </a:t>
            </a:r>
            <a:r>
              <a:rPr lang="pl-PL" dirty="0" err="1" smtClean="0"/>
              <a:t>tys</a:t>
            </a:r>
            <a:r>
              <a:rPr lang="pl-PL" dirty="0" smtClean="0"/>
              <a:t>, mln nie używa się nawet wtedy gdy poprzedzają je podane słownie liczebniki – dwa tysiące – </a:t>
            </a:r>
            <a:r>
              <a:rPr lang="pl-PL" dirty="0" smtClean="0">
                <a:solidFill>
                  <a:srgbClr val="FF0000"/>
                </a:solidFill>
              </a:rPr>
              <a:t>nie dwa tys.</a:t>
            </a:r>
          </a:p>
          <a:p>
            <a:pPr>
              <a:buNone/>
            </a:pPr>
            <a:endParaRPr lang="pl-PL" dirty="0" smtClean="0">
              <a:solidFill>
                <a:srgbClr val="FF0000"/>
              </a:solidFill>
            </a:endParaRPr>
          </a:p>
          <a:p>
            <a:r>
              <a:rPr lang="pl-PL" b="1" dirty="0" smtClean="0"/>
              <a:t>skróty specyficzne </a:t>
            </a:r>
            <a:r>
              <a:rPr lang="pl-PL" dirty="0" smtClean="0"/>
              <a:t>– dla różnych nauk -  astronomii, ekonomii, geografii, biologii, medycyny, dziedzin techniki -  są to skróty ogólnie przyjęte i stosowane , powinny być przez autora podane poprawnie i jednolicie w całej pracy.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anchor="ctr" anchorCtr="1">
            <a:normAutofit fontScale="90000"/>
          </a:bodyPr>
          <a:lstStyle/>
          <a:p>
            <a:pPr algn="ctr"/>
            <a:r>
              <a:rPr lang="pl-PL" b="1" dirty="0" smtClean="0"/>
              <a:t>			</a:t>
            </a:r>
            <a:br>
              <a:rPr lang="pl-PL" b="1" dirty="0" smtClean="0"/>
            </a:br>
            <a:r>
              <a:rPr lang="pl-PL" b="1" dirty="0" smtClean="0"/>
              <a:t>Skrótowce 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4800" y="1556792"/>
            <a:ext cx="8686800" cy="5040560"/>
          </a:xfrm>
        </p:spPr>
        <p:txBody>
          <a:bodyPr anchor="ctr" anchorCtr="1">
            <a:normAutofit fontScale="55000" lnSpcReduction="20000"/>
          </a:bodyPr>
          <a:lstStyle/>
          <a:p>
            <a:r>
              <a:rPr lang="pl-PL" sz="4000" b="1" dirty="0" smtClean="0"/>
              <a:t>gdy są literowe lub głoskowe  - </a:t>
            </a:r>
            <a:r>
              <a:rPr lang="pl-PL" sz="4000" dirty="0" smtClean="0"/>
              <a:t>piszemy je wielkimi literami, </a:t>
            </a:r>
          </a:p>
          <a:p>
            <a:pPr>
              <a:buNone/>
            </a:pPr>
            <a:r>
              <a:rPr lang="pl-PL" sz="4000" dirty="0" smtClean="0"/>
              <a:t>	np.  PWN, LOT,</a:t>
            </a:r>
          </a:p>
          <a:p>
            <a:pPr>
              <a:buNone/>
            </a:pPr>
            <a:r>
              <a:rPr lang="pl-PL" sz="4000" dirty="0" smtClean="0"/>
              <a:t>	 ale w miejscowniku – w Locie (tylko pierwsza litera jest duża)</a:t>
            </a:r>
          </a:p>
          <a:p>
            <a:pPr>
              <a:buNone/>
            </a:pPr>
            <a:r>
              <a:rPr lang="pl-PL" sz="4000" dirty="0" smtClean="0"/>
              <a:t>	* większość skrótowców składa się z samych liter lub tylko rozpoczyna się wielką literą – CBŚ, Centertel, El-Net</a:t>
            </a:r>
          </a:p>
          <a:p>
            <a:pPr>
              <a:buNone/>
            </a:pPr>
            <a:endParaRPr lang="pl-PL" sz="4000" dirty="0" smtClean="0"/>
          </a:p>
          <a:p>
            <a:r>
              <a:rPr lang="pl-PL" sz="4000" dirty="0" smtClean="0"/>
              <a:t>gdy w skrótowcu występuje litera oznaczająca spójnik lub przyimek lub odpowiadająca głosce wewnątrz wyrazu, piszemy ją małą literą, </a:t>
            </a:r>
          </a:p>
          <a:p>
            <a:pPr>
              <a:buNone/>
            </a:pPr>
            <a:r>
              <a:rPr lang="pl-PL" sz="4000" dirty="0" smtClean="0"/>
              <a:t>	np. </a:t>
            </a:r>
            <a:r>
              <a:rPr lang="pl-PL" sz="4000" dirty="0" err="1" smtClean="0"/>
              <a:t>IBnGR</a:t>
            </a:r>
            <a:r>
              <a:rPr lang="pl-PL" sz="4000" dirty="0" smtClean="0"/>
              <a:t> – Instytut Badań nad Gospodarką Rynkową</a:t>
            </a:r>
          </a:p>
          <a:p>
            <a:pPr>
              <a:buNone/>
            </a:pPr>
            <a:endParaRPr lang="pl-PL" sz="4000" dirty="0" smtClean="0"/>
          </a:p>
          <a:p>
            <a:r>
              <a:rPr lang="pl-PL" sz="4000" b="1" dirty="0" smtClean="0"/>
              <a:t>jeśli skrótowiec podlega odmianie </a:t>
            </a:r>
            <a:r>
              <a:rPr lang="pl-PL" sz="4000" dirty="0" smtClean="0"/>
              <a:t> - odmieniamy go  następująco : PIN-u, </a:t>
            </a:r>
            <a:r>
              <a:rPr lang="pl-PL" sz="4000" dirty="0" err="1" smtClean="0"/>
              <a:t>-e</a:t>
            </a:r>
            <a:r>
              <a:rPr lang="pl-PL" sz="4000" dirty="0" smtClean="0"/>
              <a:t>m, </a:t>
            </a:r>
          </a:p>
          <a:p>
            <a:pPr>
              <a:buNone/>
            </a:pPr>
            <a:r>
              <a:rPr lang="pl-PL" sz="4000" dirty="0" smtClean="0"/>
              <a:t>	Jeśli ma charakter rzeczownika i kończy się małą literą to łącznik pomijamy – Budopolu, Jelfie </a:t>
            </a:r>
          </a:p>
          <a:p>
            <a:endParaRPr lang="pl-PL" sz="4000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b="1" dirty="0" smtClean="0"/>
              <a:t>powinno się używać tylko skrótowców ogólnie znanych - </a:t>
            </a:r>
            <a:r>
              <a:rPr lang="pl-PL" dirty="0" smtClean="0"/>
              <a:t>w innym wypadku  należy je objaśnić w pierwszym miejscu występowania</a:t>
            </a:r>
          </a:p>
          <a:p>
            <a:endParaRPr lang="pl-PL" dirty="0" smtClean="0"/>
          </a:p>
          <a:p>
            <a:r>
              <a:rPr lang="pl-PL" b="1" dirty="0" smtClean="0"/>
              <a:t>skrótowce związane z  daną dyscypliną naukową - </a:t>
            </a:r>
            <a:r>
              <a:rPr lang="pl-PL" dirty="0" smtClean="0"/>
              <a:t>powinny być używane tylko gdy są przyjęte przez specjalistów z danej dziedziny, </a:t>
            </a:r>
          </a:p>
          <a:p>
            <a:endParaRPr lang="pl-PL" dirty="0" smtClean="0"/>
          </a:p>
          <a:p>
            <a:r>
              <a:rPr lang="pl-PL" b="1" dirty="0" smtClean="0"/>
              <a:t>Skróty obcojęzyczne, ogólnie znane specjalistom</a:t>
            </a:r>
            <a:r>
              <a:rPr lang="pl-PL" dirty="0" smtClean="0"/>
              <a:t>,  pojawiające się w książkach naukowych i zawodowych, pozostawia się w postaci oryginalnej, jeśli nie mają polskich odpowiedników. 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cytaty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25658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pl-PL" sz="3500" b="1" dirty="0" smtClean="0"/>
          </a:p>
          <a:p>
            <a:pPr>
              <a:buNone/>
            </a:pPr>
            <a:r>
              <a:rPr lang="pl-PL" sz="3500" b="1" dirty="0" smtClean="0"/>
              <a:t>Reguły umieszczania cytatów</a:t>
            </a:r>
            <a:r>
              <a:rPr lang="pl-PL" dirty="0" smtClean="0"/>
              <a:t>:</a:t>
            </a:r>
          </a:p>
          <a:p>
            <a:pPr>
              <a:buNone/>
            </a:pPr>
            <a:r>
              <a:rPr lang="pl-PL" dirty="0" smtClean="0"/>
              <a:t>-	</a:t>
            </a:r>
            <a:r>
              <a:rPr lang="pl-PL" sz="2800" dirty="0" smtClean="0"/>
              <a:t>można je zapisywać pismem prostym lub kursywą, umieszcza się je w ciągu z tekstem głównym lub wydziela z tekstu - wtedy mogą być zapisane mniejszą czcionka, z wcięciem</a:t>
            </a:r>
          </a:p>
          <a:p>
            <a:pPr>
              <a:buNone/>
            </a:pPr>
            <a:endParaRPr lang="pl-PL" sz="2800" dirty="0" smtClean="0"/>
          </a:p>
          <a:p>
            <a:r>
              <a:rPr lang="pl-PL" sz="2800" dirty="0" smtClean="0"/>
              <a:t>krótkie opuszczenia w cytatach zastępujemy wielokropkiem, umieszczonym w nawiasie kwadratowym. </a:t>
            </a:r>
          </a:p>
          <a:p>
            <a:pPr>
              <a:buNone/>
            </a:pPr>
            <a:r>
              <a:rPr lang="pl-PL" sz="2800" dirty="0" smtClean="0"/>
              <a:t>	Jeśli opuszczamy dłuższy fragment tekstu, to powinniśmy każdą część przytoczonego tekstu uważać za odrębny cytat. W nawiasach kwadratowych autor lub tłumacz może tez umieścić uzupełnienia i wyjaśnienia, bez których cytat może nie być zrozumiały.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4800" y="404664"/>
            <a:ext cx="8686800" cy="5675461"/>
          </a:xfrm>
        </p:spPr>
        <p:txBody>
          <a:bodyPr>
            <a:normAutofit/>
          </a:bodyPr>
          <a:lstStyle/>
          <a:p>
            <a:endParaRPr lang="pl-PL" sz="2600" dirty="0" smtClean="0"/>
          </a:p>
          <a:p>
            <a:endParaRPr lang="pl-PL" sz="2600" dirty="0" smtClean="0"/>
          </a:p>
          <a:p>
            <a:endParaRPr lang="pl-PL" sz="2400" dirty="0" smtClean="0"/>
          </a:p>
          <a:p>
            <a:r>
              <a:rPr lang="pl-PL" sz="2400" dirty="0" smtClean="0"/>
              <a:t>przy cytowaniu należy podać zawsze źródło cytatu, a w przypadku książek naukowych i zawodowych czy popularnonaukowych, do zapisu źródła dopisujemy numer strony z której zaczerpnięto wypowiedź</a:t>
            </a:r>
          </a:p>
          <a:p>
            <a:endParaRPr lang="pl-PL" sz="2400" dirty="0" smtClean="0"/>
          </a:p>
          <a:p>
            <a:r>
              <a:rPr lang="pl-PL" sz="2400" dirty="0" smtClean="0"/>
              <a:t>gdy cytujemy z książki obcojęzycznej i została ona przetłumaczona,  to podajemy cytat z przekładu.</a:t>
            </a:r>
          </a:p>
          <a:p>
            <a:pPr>
              <a:buNone/>
            </a:pPr>
            <a:r>
              <a:rPr lang="pl-PL" sz="2400" dirty="0" smtClean="0"/>
              <a:t>	Jeśli brakuje tłumaczenia, możemy sami dokonać przekładu cytatu, ale zaznaczyć ze jest to nasze tłumaczenie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ŚRODKI WYRAZU:</a:t>
            </a:r>
          </a:p>
          <a:p>
            <a:pPr>
              <a:buNone/>
            </a:pPr>
            <a:endParaRPr lang="pl-PL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Char char="-"/>
            </a:pPr>
            <a:r>
              <a:rPr lang="pl-PL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język fachowy</a:t>
            </a:r>
          </a:p>
          <a:p>
            <a:pPr>
              <a:buFontTx/>
              <a:buChar char="-"/>
            </a:pPr>
            <a:r>
              <a:rPr lang="pl-PL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aparat językowy</a:t>
            </a:r>
          </a:p>
          <a:p>
            <a:pPr>
              <a:buFontTx/>
              <a:buChar char="-"/>
            </a:pPr>
            <a:r>
              <a:rPr lang="pl-PL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język właściwy utworom literackim</a:t>
            </a:r>
          </a:p>
          <a:p>
            <a:pPr>
              <a:buFontTx/>
              <a:buChar char="-"/>
            </a:pPr>
            <a:endParaRPr lang="pl-PL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STYL AUTORA</a:t>
            </a:r>
          </a:p>
          <a:p>
            <a:pPr>
              <a:buNone/>
            </a:pPr>
            <a:endParaRPr lang="pl-PL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-indywidualizm </a:t>
            </a:r>
          </a:p>
          <a:p>
            <a:pPr>
              <a:buNone/>
            </a:pPr>
            <a:r>
              <a:rPr lang="pl-PL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-poprawność językowa</a:t>
            </a:r>
          </a:p>
          <a:p>
            <a:pPr>
              <a:buNone/>
            </a:pPr>
            <a:r>
              <a:rPr lang="pl-PL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a</a:t>
            </a:r>
          </a:p>
          <a:p>
            <a:pPr>
              <a:buNone/>
            </a:pPr>
            <a:r>
              <a:rPr lang="pl-PL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pl-PL" sz="36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ngerencje </a:t>
            </a:r>
            <a:r>
              <a:rPr lang="pl-PL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redaktora</a:t>
            </a:r>
          </a:p>
          <a:p>
            <a:pPr>
              <a:buNone/>
            </a:pPr>
            <a:endParaRPr lang="pl-PL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pl-PL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pl-PL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1988841"/>
            <a:ext cx="8443664" cy="4086946"/>
          </a:xfrm>
        </p:spPr>
        <p:txBody>
          <a:bodyPr anchor="ctr">
            <a:normAutofit/>
          </a:bodyPr>
          <a:lstStyle/>
          <a:p>
            <a:r>
              <a:rPr lang="pl-PL" dirty="0" smtClean="0"/>
              <a:t>-</a:t>
            </a:r>
            <a:r>
              <a:rPr lang="pl-PL" dirty="0" smtClean="0">
                <a:solidFill>
                  <a:schemeClr val="tx1"/>
                </a:solidFill>
              </a:rPr>
              <a:t>imion i nazwisk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-tytułów książek i czasopism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-nazw organizacji i instytucji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err="1" smtClean="0">
                <a:solidFill>
                  <a:schemeClr val="tx1"/>
                </a:solidFill>
              </a:rPr>
              <a:t>-skrótÓ</a:t>
            </a:r>
            <a:r>
              <a:rPr lang="pl-PL" dirty="0" smtClean="0">
                <a:solidFill>
                  <a:schemeClr val="tx1"/>
                </a:solidFill>
              </a:rPr>
              <a:t>W i </a:t>
            </a:r>
            <a:r>
              <a:rPr lang="pl-PL" dirty="0" err="1" smtClean="0">
                <a:solidFill>
                  <a:schemeClr val="tx1"/>
                </a:solidFill>
              </a:rPr>
              <a:t>skrótowcÓW</a:t>
            </a:r>
            <a:r>
              <a:rPr lang="pl-PL" dirty="0" smtClean="0">
                <a:solidFill>
                  <a:schemeClr val="tx1"/>
                </a:solidFill>
              </a:rPr>
              <a:t/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err="1" smtClean="0">
                <a:solidFill>
                  <a:schemeClr val="tx1"/>
                </a:solidFill>
              </a:rPr>
              <a:t>-cytatÓ</a:t>
            </a:r>
            <a:r>
              <a:rPr lang="pl-PL" dirty="0" smtClean="0">
                <a:solidFill>
                  <a:schemeClr val="tx1"/>
                </a:solidFill>
              </a:rPr>
              <a:t>W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55576" y="620688"/>
            <a:ext cx="8083624" cy="1440160"/>
          </a:xfrm>
        </p:spPr>
        <p:txBody>
          <a:bodyPr anchor="ctr">
            <a:normAutofit/>
          </a:bodyPr>
          <a:lstStyle/>
          <a:p>
            <a:pPr algn="just"/>
            <a:r>
              <a:rPr lang="pl-PL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PISOWNIA</a:t>
            </a:r>
            <a:endParaRPr lang="pl-PL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>
                <a:solidFill>
                  <a:schemeClr val="tx1"/>
                </a:solidFill>
              </a:rPr>
              <a:t>Pisownia imion i nazwisk</a:t>
            </a:r>
            <a:endParaRPr lang="pl-PL" b="1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484784"/>
            <a:ext cx="8820472" cy="5373216"/>
          </a:xfrm>
        </p:spPr>
        <p:txBody>
          <a:bodyPr anchor="ctr" anchorCtr="1">
            <a:normAutofit/>
          </a:bodyPr>
          <a:lstStyle/>
          <a:p>
            <a:r>
              <a:rPr lang="pl-PL" sz="2400" b="1" dirty="0" smtClean="0"/>
              <a:t>3 sposoby zapisywania nazwisk </a:t>
            </a:r>
            <a:r>
              <a:rPr lang="pl-PL" sz="2400" dirty="0" smtClean="0"/>
              <a:t>– poprzedzone pełnymi imionami, inicjałami imion </a:t>
            </a:r>
          </a:p>
          <a:p>
            <a:pPr>
              <a:buNone/>
            </a:pPr>
            <a:r>
              <a:rPr lang="pl-PL" sz="2400" dirty="0" smtClean="0"/>
              <a:t>	lub nie</a:t>
            </a:r>
          </a:p>
          <a:p>
            <a:pPr>
              <a:buNone/>
            </a:pPr>
            <a:endParaRPr lang="pl-PL" sz="2400" dirty="0" smtClean="0"/>
          </a:p>
          <a:p>
            <a:r>
              <a:rPr lang="pl-PL" sz="2400" b="1" dirty="0" smtClean="0"/>
              <a:t>Nazwiska ogólnie znane </a:t>
            </a:r>
            <a:r>
              <a:rPr lang="pl-PL" sz="2400" dirty="0" smtClean="0"/>
              <a:t>- cytujemy bez imion i inicjałów – Kopernik, Pułaski, Freud</a:t>
            </a:r>
          </a:p>
          <a:p>
            <a:endParaRPr lang="pl-PL" sz="2400" dirty="0" smtClean="0"/>
          </a:p>
          <a:p>
            <a:r>
              <a:rPr lang="pl-PL" sz="2400" b="1" dirty="0" smtClean="0"/>
              <a:t>Nazwiska występujących w tekście i należące do autorów książek i artykułów zamieszczonych w bibliografii  </a:t>
            </a:r>
            <a:r>
              <a:rPr lang="pl-PL" sz="2400" dirty="0" smtClean="0"/>
              <a:t>- bez imion </a:t>
            </a:r>
          </a:p>
          <a:p>
            <a:pPr>
              <a:buNone/>
            </a:pPr>
            <a:r>
              <a:rPr lang="pl-PL" sz="2400" dirty="0" smtClean="0"/>
              <a:t>	ani inicjałów imion</a:t>
            </a:r>
          </a:p>
          <a:p>
            <a:endParaRPr lang="pl-PL" sz="2400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4800" y="332656"/>
            <a:ext cx="8686800" cy="5747469"/>
          </a:xfrm>
        </p:spPr>
        <p:txBody>
          <a:bodyPr>
            <a:normAutofit fontScale="70000" lnSpcReduction="20000"/>
          </a:bodyPr>
          <a:lstStyle/>
          <a:p>
            <a:endParaRPr lang="pl-PL" b="1" dirty="0" smtClean="0"/>
          </a:p>
          <a:p>
            <a:endParaRPr lang="pl-PL" sz="3100" b="1" dirty="0" smtClean="0"/>
          </a:p>
          <a:p>
            <a:endParaRPr lang="pl-PL" sz="3100" b="1" dirty="0" smtClean="0"/>
          </a:p>
          <a:p>
            <a:r>
              <a:rPr lang="pl-PL" sz="3100" b="1" dirty="0" smtClean="0"/>
              <a:t>Obcojęzyczne imiona i nazwiska </a:t>
            </a:r>
            <a:r>
              <a:rPr lang="pl-PL" sz="3100" dirty="0" smtClean="0"/>
              <a:t>- podajemy w postaci oryginalnej , chyba ze mają uznany spolszczony odpowiednik</a:t>
            </a:r>
          </a:p>
          <a:p>
            <a:pPr>
              <a:buNone/>
            </a:pPr>
            <a:r>
              <a:rPr lang="pl-PL" sz="3100" dirty="0" smtClean="0"/>
              <a:t>	* w przypadku nazwisk pisanych alfabetem </a:t>
            </a:r>
            <a:r>
              <a:rPr lang="pl-PL" sz="3100" dirty="0" err="1" smtClean="0"/>
              <a:t>niełacińskim</a:t>
            </a:r>
            <a:r>
              <a:rPr lang="pl-PL" sz="3100" dirty="0" smtClean="0"/>
              <a:t>, stosujemy transkrypcję.</a:t>
            </a:r>
          </a:p>
          <a:p>
            <a:pPr>
              <a:buNone/>
            </a:pPr>
            <a:endParaRPr lang="pl-PL" sz="3100" dirty="0" smtClean="0"/>
          </a:p>
          <a:p>
            <a:r>
              <a:rPr lang="pl-PL" sz="3100" b="1" dirty="0" smtClean="0"/>
              <a:t>Odmiana nazwisk  </a:t>
            </a:r>
            <a:r>
              <a:rPr lang="pl-PL" sz="3100" dirty="0" smtClean="0"/>
              <a:t>obcych - przy deklinacji nie stosujemy apostrofów przed polska końcówką, jeśli nazwisko kończy się na spółgłoskę lub ‘y’, np. :</a:t>
            </a:r>
          </a:p>
          <a:p>
            <a:endParaRPr lang="pl-PL" sz="3100" dirty="0" smtClean="0"/>
          </a:p>
          <a:p>
            <a:pPr>
              <a:buNone/>
            </a:pPr>
            <a:r>
              <a:rPr lang="pl-PL" sz="3100" dirty="0" smtClean="0"/>
              <a:t>	Brownowi - </a:t>
            </a:r>
            <a:r>
              <a:rPr lang="pl-PL" sz="3100" dirty="0" smtClean="0">
                <a:solidFill>
                  <a:srgbClr val="FF0000"/>
                </a:solidFill>
              </a:rPr>
              <a:t>nie </a:t>
            </a:r>
            <a:r>
              <a:rPr lang="pl-PL" sz="3100" dirty="0" err="1" smtClean="0">
                <a:solidFill>
                  <a:srgbClr val="FF0000"/>
                </a:solidFill>
              </a:rPr>
              <a:t>Brown’owi</a:t>
            </a:r>
            <a:r>
              <a:rPr lang="pl-PL" sz="3100" dirty="0" smtClean="0"/>
              <a:t>, Murraya - </a:t>
            </a:r>
            <a:r>
              <a:rPr lang="pl-PL" sz="3100" dirty="0" smtClean="0">
                <a:solidFill>
                  <a:srgbClr val="FF0000"/>
                </a:solidFill>
              </a:rPr>
              <a:t>nie </a:t>
            </a:r>
            <a:r>
              <a:rPr lang="pl-PL" sz="3100" dirty="0" err="1" smtClean="0">
                <a:solidFill>
                  <a:srgbClr val="FF0000"/>
                </a:solidFill>
              </a:rPr>
              <a:t>Murray’a</a:t>
            </a:r>
            <a:r>
              <a:rPr lang="pl-PL" sz="3100" dirty="0" smtClean="0"/>
              <a:t>, </a:t>
            </a:r>
          </a:p>
          <a:p>
            <a:pPr>
              <a:buNone/>
            </a:pPr>
            <a:r>
              <a:rPr lang="pl-PL" sz="3100" dirty="0" smtClean="0"/>
              <a:t>	</a:t>
            </a:r>
          </a:p>
          <a:p>
            <a:pPr>
              <a:buNone/>
            </a:pPr>
            <a:r>
              <a:rPr lang="pl-PL" sz="3100" dirty="0" smtClean="0"/>
              <a:t>	W przypadku nazwisk obcych zakończonych na ‘e’, odmiana zależy od tego czy to ‘e’ jest wymawiane czy nie –</a:t>
            </a:r>
          </a:p>
          <a:p>
            <a:pPr>
              <a:buNone/>
            </a:pPr>
            <a:endParaRPr lang="pl-PL" sz="3100" dirty="0" smtClean="0"/>
          </a:p>
          <a:p>
            <a:pPr>
              <a:buNone/>
            </a:pPr>
            <a:r>
              <a:rPr lang="pl-PL" sz="3100" dirty="0" smtClean="0"/>
              <a:t>	</a:t>
            </a:r>
            <a:r>
              <a:rPr lang="pl-PL" sz="3100" dirty="0" err="1" smtClean="0"/>
              <a:t>Verne’a</a:t>
            </a:r>
            <a:r>
              <a:rPr lang="pl-PL" sz="3100" dirty="0" smtClean="0"/>
              <a:t>,  ale  </a:t>
            </a:r>
            <a:r>
              <a:rPr lang="pl-PL" sz="3100" dirty="0" err="1" smtClean="0"/>
              <a:t>Scharnkego</a:t>
            </a:r>
            <a:endParaRPr lang="pl-PL" sz="3100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TYTUŁY KSIĄŻEK I CZASOPISM</a:t>
            </a:r>
            <a:endParaRPr lang="pl-PL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sz="2800" dirty="0" smtClean="0"/>
              <a:t>Cytując je w tekście głównym, podajemy je w całym tekście w sposób jednolity, zachowując oryginalną pisownię</a:t>
            </a:r>
          </a:p>
          <a:p>
            <a:r>
              <a:rPr lang="pl-PL" sz="2800" dirty="0" smtClean="0"/>
              <a:t>Jeśli istnieje przekład dzieła obcojęzycznego, podajemy tytuł przekładu. Jeśli nie, to przytaczamy tytuł oryginalny, ewentualnie z jego polskim tłumaczeniem w nawiasie.</a:t>
            </a:r>
          </a:p>
          <a:p>
            <a:r>
              <a:rPr lang="pl-PL" sz="2800" dirty="0" smtClean="0"/>
              <a:t>Opis mający na celu identyfikację tytułów przytaczanych w dziele można umieścić w tekście głównym, przypisach lub bibliografii</a:t>
            </a:r>
          </a:p>
          <a:p>
            <a:r>
              <a:rPr lang="pl-PL" sz="2800" dirty="0" smtClean="0"/>
              <a:t>Cytowane tytuły książek i nazw czasopism wyróżniamy kursywą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anchor="ctr" anchorCtr="1">
            <a:noAutofit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nazwy organizacji i instytucji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340768"/>
            <a:ext cx="8686800" cy="5256584"/>
          </a:xfrm>
        </p:spPr>
        <p:txBody>
          <a:bodyPr anchor="ctr" anchorCtr="1">
            <a:noAutofit/>
          </a:bodyPr>
          <a:lstStyle/>
          <a:p>
            <a:endParaRPr lang="pl-PL" sz="1600" b="1" dirty="0" smtClean="0"/>
          </a:p>
          <a:p>
            <a:endParaRPr lang="pl-PL" sz="1600" b="1" dirty="0" smtClean="0"/>
          </a:p>
          <a:p>
            <a:endParaRPr lang="pl-PL" sz="1600" b="1" dirty="0" smtClean="0"/>
          </a:p>
          <a:p>
            <a:r>
              <a:rPr lang="pl-PL" sz="2400" b="1" dirty="0" smtClean="0"/>
              <a:t>Nazwy polskie  - rodzimych instytucji, organizacji, towarzystw, uczelni, urzędów i przedsiębiorstw  - </a:t>
            </a:r>
            <a:r>
              <a:rPr lang="pl-PL" sz="2400" dirty="0" smtClean="0"/>
              <a:t>zapisujemy w tekście dzieła zgodnie z zasadami polskiej pisowni i w oficjalnym brzmieniu. </a:t>
            </a:r>
          </a:p>
          <a:p>
            <a:endParaRPr lang="pl-PL" sz="2400" dirty="0" smtClean="0"/>
          </a:p>
          <a:p>
            <a:r>
              <a:rPr lang="pl-PL" sz="2400" dirty="0" smtClean="0"/>
              <a:t>W pełnym brzmieniu podajemy wyrazy –</a:t>
            </a:r>
          </a:p>
          <a:p>
            <a:pPr>
              <a:buNone/>
            </a:pPr>
            <a:r>
              <a:rPr lang="pl-PL" sz="2400" dirty="0" smtClean="0"/>
              <a:t>	 firma - </a:t>
            </a:r>
            <a:r>
              <a:rPr lang="pl-PL" sz="2400" dirty="0" smtClean="0">
                <a:solidFill>
                  <a:srgbClr val="FF0000"/>
                </a:solidFill>
              </a:rPr>
              <a:t>nie </a:t>
            </a:r>
            <a:r>
              <a:rPr lang="pl-PL" sz="2400" dirty="0" err="1" smtClean="0">
                <a:solidFill>
                  <a:srgbClr val="FF0000"/>
                </a:solidFill>
              </a:rPr>
              <a:t>f-ma</a:t>
            </a:r>
            <a:r>
              <a:rPr lang="pl-PL" sz="2400" dirty="0" smtClean="0"/>
              <a:t>, spółka - </a:t>
            </a:r>
            <a:r>
              <a:rPr lang="pl-PL" sz="2400" dirty="0" smtClean="0">
                <a:solidFill>
                  <a:srgbClr val="FF0000"/>
                </a:solidFill>
              </a:rPr>
              <a:t>nie </a:t>
            </a:r>
            <a:r>
              <a:rPr lang="pl-PL" sz="2400" dirty="0" err="1" smtClean="0">
                <a:solidFill>
                  <a:srgbClr val="FF0000"/>
                </a:solidFill>
              </a:rPr>
              <a:t>s-ka</a:t>
            </a:r>
            <a:r>
              <a:rPr lang="pl-PL" sz="2400" dirty="0" smtClean="0"/>
              <a:t>, zakłady – </a:t>
            </a:r>
            <a:r>
              <a:rPr lang="pl-PL" sz="2400" dirty="0" smtClean="0">
                <a:solidFill>
                  <a:srgbClr val="FF0000"/>
                </a:solidFill>
              </a:rPr>
              <a:t>nie</a:t>
            </a:r>
            <a:r>
              <a:rPr lang="pl-PL" sz="2400" dirty="0" smtClean="0"/>
              <a:t> </a:t>
            </a:r>
            <a:r>
              <a:rPr lang="pl-PL" sz="2400" dirty="0" err="1" smtClean="0">
                <a:solidFill>
                  <a:srgbClr val="FF0000"/>
                </a:solidFill>
              </a:rPr>
              <a:t>z-dy</a:t>
            </a:r>
            <a:r>
              <a:rPr lang="pl-PL" sz="2400" dirty="0" smtClean="0">
                <a:solidFill>
                  <a:srgbClr val="FF0000"/>
                </a:solidFill>
              </a:rPr>
              <a:t>, </a:t>
            </a:r>
            <a:r>
              <a:rPr lang="pl-PL" sz="2400" dirty="0" smtClean="0"/>
              <a:t> </a:t>
            </a:r>
          </a:p>
          <a:p>
            <a:pPr>
              <a:buNone/>
            </a:pPr>
            <a:r>
              <a:rPr lang="pl-PL" sz="2400" dirty="0" smtClean="0"/>
              <a:t>	jeśli wchodzą w skład nazwy lub ją poprzedzają</a:t>
            </a:r>
          </a:p>
          <a:p>
            <a:endParaRPr lang="pl-PL" sz="2400" dirty="0" smtClean="0"/>
          </a:p>
          <a:p>
            <a:r>
              <a:rPr lang="pl-PL" sz="2400" b="1" dirty="0" smtClean="0"/>
              <a:t>Nazwy obcojęzyczne</a:t>
            </a:r>
            <a:r>
              <a:rPr lang="pl-PL" sz="2400" dirty="0" smtClean="0"/>
              <a:t> – nie skracamy i nie używamy oryginalnych akronimów, chyba ze są one lepiej znane niż pełna nazwa, jak np. IBM– International Business </a:t>
            </a:r>
            <a:r>
              <a:rPr lang="pl-PL" sz="2400" dirty="0" err="1" smtClean="0"/>
              <a:t>Machines</a:t>
            </a:r>
            <a:r>
              <a:rPr lang="pl-PL" sz="2400" dirty="0" smtClean="0"/>
              <a:t> Corporation. </a:t>
            </a:r>
          </a:p>
          <a:p>
            <a:pPr>
              <a:buNone/>
            </a:pPr>
            <a:r>
              <a:rPr lang="pl-PL" sz="2400" dirty="0" smtClean="0"/>
              <a:t>	</a:t>
            </a:r>
          </a:p>
          <a:p>
            <a:pPr>
              <a:buNone/>
            </a:pPr>
            <a:r>
              <a:rPr lang="pl-PL" sz="1600" dirty="0" smtClean="0"/>
              <a:t>	</a:t>
            </a:r>
            <a:endParaRPr lang="pl-PL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4800" y="188640"/>
            <a:ext cx="8686800" cy="626469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	</a:t>
            </a:r>
          </a:p>
          <a:p>
            <a:pPr>
              <a:buNone/>
            </a:pPr>
            <a:r>
              <a:rPr lang="pl-PL" sz="3800" dirty="0" smtClean="0"/>
              <a:t>	</a:t>
            </a:r>
          </a:p>
          <a:p>
            <a:pPr>
              <a:buNone/>
            </a:pPr>
            <a:endParaRPr lang="pl-PL" sz="3800" dirty="0" smtClean="0"/>
          </a:p>
          <a:p>
            <a:pPr>
              <a:buNone/>
            </a:pPr>
            <a:endParaRPr lang="pl-PL" sz="3800" dirty="0" smtClean="0"/>
          </a:p>
          <a:p>
            <a:pPr>
              <a:buNone/>
            </a:pPr>
            <a:r>
              <a:rPr lang="pl-PL" sz="3800" dirty="0" smtClean="0"/>
              <a:t>	</a:t>
            </a:r>
          </a:p>
          <a:p>
            <a:pPr>
              <a:buNone/>
            </a:pPr>
            <a:endParaRPr lang="pl-PL" sz="3800" dirty="0" smtClean="0"/>
          </a:p>
          <a:p>
            <a:pPr>
              <a:buNone/>
            </a:pPr>
            <a:r>
              <a:rPr lang="pl-PL" sz="3800" dirty="0" smtClean="0"/>
              <a:t>	</a:t>
            </a:r>
            <a:r>
              <a:rPr lang="pl-PL" sz="8000" dirty="0" smtClean="0"/>
              <a:t>Nazwy obce instytucji, organizacji, przedsiębiorstw możemy podać w wersji oryginalnej, jak również spolszczać. </a:t>
            </a:r>
            <a:r>
              <a:rPr lang="pl-PL" sz="8000" smtClean="0"/>
              <a:t>Możemy też </a:t>
            </a:r>
            <a:r>
              <a:rPr lang="pl-PL" sz="8000" dirty="0" smtClean="0"/>
              <a:t>w pierwszym miejscu występowania umieścić nazwę spolszczoną,  a </a:t>
            </a:r>
            <a:r>
              <a:rPr lang="pl-PL" sz="8000" smtClean="0"/>
              <a:t>za nią </a:t>
            </a:r>
            <a:r>
              <a:rPr lang="pl-PL" sz="8000" dirty="0" smtClean="0"/>
              <a:t>nazwę oryginalną  w nawiasie lub na odwrót, ale zawsze konsekwentnie w całym dziele, </a:t>
            </a:r>
          </a:p>
          <a:p>
            <a:pPr>
              <a:buNone/>
            </a:pPr>
            <a:r>
              <a:rPr lang="pl-PL" sz="8000" dirty="0" smtClean="0"/>
              <a:t>	np. Naukowo-Techniczny Ośrodek Budownictwa (Centre </a:t>
            </a:r>
            <a:r>
              <a:rPr lang="pl-PL" sz="8000" dirty="0" err="1" smtClean="0"/>
              <a:t>Scientifique</a:t>
            </a:r>
            <a:r>
              <a:rPr lang="pl-PL" sz="8000" dirty="0" smtClean="0"/>
              <a:t> et </a:t>
            </a:r>
            <a:r>
              <a:rPr lang="pl-PL" sz="8000" dirty="0" err="1" smtClean="0"/>
              <a:t>Technique</a:t>
            </a:r>
            <a:r>
              <a:rPr lang="pl-PL" sz="8000" dirty="0" smtClean="0"/>
              <a:t> </a:t>
            </a:r>
            <a:r>
              <a:rPr lang="pl-PL" sz="8000" dirty="0" err="1" smtClean="0"/>
              <a:t>du</a:t>
            </a:r>
            <a:r>
              <a:rPr lang="pl-PL" sz="8000" dirty="0" smtClean="0"/>
              <a:t> </a:t>
            </a:r>
            <a:r>
              <a:rPr lang="pl-PL" sz="8000" dirty="0" err="1" smtClean="0"/>
              <a:t>Bâtiment</a:t>
            </a:r>
            <a:r>
              <a:rPr lang="pl-PL" sz="8000" dirty="0" smtClean="0"/>
              <a:t>)</a:t>
            </a:r>
          </a:p>
          <a:p>
            <a:pPr>
              <a:buNone/>
            </a:pPr>
            <a:endParaRPr lang="pl-PL" sz="8000" dirty="0" smtClean="0"/>
          </a:p>
          <a:p>
            <a:pPr>
              <a:buNone/>
            </a:pPr>
            <a:r>
              <a:rPr lang="pl-PL" sz="8000" dirty="0" smtClean="0"/>
              <a:t>	Gdy w skład nazwy wchodzą wyrazy potoczne typu : laboratories, </a:t>
            </a:r>
            <a:r>
              <a:rPr lang="pl-PL" sz="8000" dirty="0" err="1" smtClean="0"/>
              <a:t>corporation</a:t>
            </a:r>
            <a:r>
              <a:rPr lang="pl-PL" sz="8000" dirty="0" smtClean="0"/>
              <a:t>, używamy najczęściej ich polskich odpowiedników, </a:t>
            </a:r>
          </a:p>
          <a:p>
            <a:pPr>
              <a:buNone/>
            </a:pPr>
            <a:r>
              <a:rPr lang="pl-PL" sz="8000" dirty="0" smtClean="0"/>
              <a:t>	np. </a:t>
            </a:r>
            <a:r>
              <a:rPr lang="pl-PL" sz="8000" dirty="0" err="1" smtClean="0"/>
              <a:t>Du</a:t>
            </a:r>
            <a:r>
              <a:rPr lang="pl-PL" sz="8000" dirty="0" smtClean="0"/>
              <a:t> Pont Company – Zakłady </a:t>
            </a:r>
            <a:r>
              <a:rPr lang="pl-PL" sz="8000" dirty="0" err="1" smtClean="0"/>
              <a:t>Du</a:t>
            </a:r>
            <a:r>
              <a:rPr lang="pl-PL" sz="8000" dirty="0" smtClean="0"/>
              <a:t> Ponta</a:t>
            </a:r>
          </a:p>
          <a:p>
            <a:endParaRPr lang="pl-PL" sz="8000" dirty="0" smtClean="0"/>
          </a:p>
          <a:p>
            <a:r>
              <a:rPr lang="pl-PL" sz="8000" b="1" dirty="0" smtClean="0"/>
              <a:t>Spolszczanie nazw instytutów naukowych, towarzystw, stowarzyszeń i uczelni </a:t>
            </a:r>
            <a:r>
              <a:rPr lang="pl-PL" sz="8000" dirty="0" smtClean="0"/>
              <a:t>–</a:t>
            </a:r>
          </a:p>
          <a:p>
            <a:pPr>
              <a:buNone/>
            </a:pPr>
            <a:r>
              <a:rPr lang="pl-PL" sz="8000" dirty="0" smtClean="0"/>
              <a:t>	Uniwersytet Harvarda – </a:t>
            </a:r>
            <a:r>
              <a:rPr lang="pl-PL" sz="8000" dirty="0" smtClean="0">
                <a:solidFill>
                  <a:srgbClr val="FF0000"/>
                </a:solidFill>
              </a:rPr>
              <a:t>nie Uniwersytet Harvardzki  </a:t>
            </a:r>
          </a:p>
          <a:p>
            <a:pPr>
              <a:buNone/>
            </a:pPr>
            <a:endParaRPr lang="pl-PL" sz="8000" dirty="0" smtClean="0"/>
          </a:p>
          <a:p>
            <a:pPr>
              <a:buNone/>
            </a:pPr>
            <a:r>
              <a:rPr lang="pl-PL" sz="8000" dirty="0" smtClean="0"/>
              <a:t>	*W przypadku nazw obcych trzeba przyjąć jedną strategię dla całego tekstu - jeśli mamy kilka  różnych nazw to , albo spolszczamy wszystkie, </a:t>
            </a:r>
          </a:p>
          <a:p>
            <a:pPr>
              <a:buNone/>
            </a:pPr>
            <a:r>
              <a:rPr lang="pl-PL" sz="8000" dirty="0" smtClean="0"/>
              <a:t>	albo pozostawiamy je w oryginalnej formie.</a:t>
            </a:r>
          </a:p>
          <a:p>
            <a:pPr>
              <a:buNone/>
            </a:pPr>
            <a:r>
              <a:rPr lang="pl-PL" sz="8000" dirty="0" smtClean="0"/>
              <a:t>.</a:t>
            </a:r>
          </a:p>
          <a:p>
            <a:endParaRPr lang="pl-PL" sz="8000" dirty="0" smtClean="0"/>
          </a:p>
          <a:p>
            <a:endParaRPr lang="pl-PL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ędrówka">
  <a:themeElements>
    <a:clrScheme name="Wędrówk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Wędrówk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Wędrówk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147</TotalTime>
  <Words>305</Words>
  <Application>Microsoft Office PowerPoint</Application>
  <PresentationFormat>Pokaz na ekranie (4:3)</PresentationFormat>
  <Paragraphs>132</Paragraphs>
  <Slides>15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Wędrówka</vt:lpstr>
      <vt:lpstr>Przygotowała     Agnieszka Kapka</vt:lpstr>
      <vt:lpstr>Slajd 2</vt:lpstr>
      <vt:lpstr>Slajd 3</vt:lpstr>
      <vt:lpstr>-imion i nazwisk -tytułów książek i czasopism -nazw organizacji i instytucji -skrótÓW i skrótowcÓW -cytatÓW</vt:lpstr>
      <vt:lpstr>Pisownia imion i nazwisk</vt:lpstr>
      <vt:lpstr>Slajd 6</vt:lpstr>
      <vt:lpstr>TYTUŁY KSIĄŻEK I CZASOPISM</vt:lpstr>
      <vt:lpstr> nazwy organizacji i instytucji </vt:lpstr>
      <vt:lpstr>Slajd 9</vt:lpstr>
      <vt:lpstr>skróty</vt:lpstr>
      <vt:lpstr>Slajd 11</vt:lpstr>
      <vt:lpstr>    Skrótowce  </vt:lpstr>
      <vt:lpstr>Slajd 13</vt:lpstr>
      <vt:lpstr>cytaty</vt:lpstr>
      <vt:lpstr>Slajd 15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-imion i nazwisk -tytułów książek i czasopism -nazw organizacji i instytucji -skrótÓW i skrótowcÓW -cytatÓW</dc:title>
  <dc:creator>Aga - bezpieczne</dc:creator>
  <cp:lastModifiedBy>Joanna Warmuzińska-Rogóż</cp:lastModifiedBy>
  <cp:revision>16</cp:revision>
  <dcterms:created xsi:type="dcterms:W3CDTF">2010-12-03T17:37:15Z</dcterms:created>
  <dcterms:modified xsi:type="dcterms:W3CDTF">2010-12-08T09:57:40Z</dcterms:modified>
</cp:coreProperties>
</file>