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7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6" r:id="rId11"/>
    <p:sldId id="267" r:id="rId12"/>
    <p:sldId id="268" r:id="rId13"/>
    <p:sldId id="270" r:id="rId14"/>
    <p:sldId id="271" r:id="rId15"/>
    <p:sldId id="275" r:id="rId16"/>
    <p:sldId id="273" r:id="rId17"/>
    <p:sldId id="278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1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9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E4B9C5-59A5-4151-A4D6-5B38B6C47C84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5DBA57-8280-46F0-BD98-72FDF97DE87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79912" y="5373216"/>
            <a:ext cx="5114778" cy="1101248"/>
          </a:xfrm>
        </p:spPr>
        <p:txBody>
          <a:bodyPr/>
          <a:lstStyle/>
          <a:p>
            <a:r>
              <a:rPr lang="pl-PL" dirty="0" smtClean="0"/>
              <a:t>Zofia Goj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LES ERREURS DE STYLE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PERTE D’UN EFFET DE STYLE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011680"/>
            <a:ext cx="7239000" cy="4846320"/>
          </a:xfrm>
        </p:spPr>
        <p:txBody>
          <a:bodyPr>
            <a:normAutofit/>
          </a:bodyPr>
          <a:lstStyle/>
          <a:p>
            <a:r>
              <a:rPr lang="fr-FR" dirty="0" smtClean="0"/>
              <a:t>effet de style présent dans l’original n’est pas gardé dans la traduction. </a:t>
            </a:r>
            <a:endParaRPr lang="pl-PL" dirty="0" smtClean="0"/>
          </a:p>
          <a:p>
            <a:r>
              <a:rPr lang="fr-FR" dirty="0" smtClean="0"/>
              <a:t>effets de style</a:t>
            </a:r>
            <a:r>
              <a:rPr lang="pl-PL" dirty="0" smtClean="0"/>
              <a:t> :</a:t>
            </a:r>
            <a:r>
              <a:rPr lang="fr-FR" dirty="0" smtClean="0"/>
              <a:t> « phénomènes qui résultent d’une organisation particulière de la forme des énoncés, écrits en vue de produire des effets spéciaux » (</a:t>
            </a:r>
            <a:r>
              <a:rPr lang="fr-FR" dirty="0" err="1" smtClean="0"/>
              <a:t>Tatilon</a:t>
            </a:r>
            <a:r>
              <a:rPr lang="fr-FR" dirty="0" smtClean="0"/>
              <a:t> 1986 : 91).</a:t>
            </a:r>
            <a:endParaRPr lang="pl-PL" dirty="0" smtClean="0"/>
          </a:p>
          <a:p>
            <a:r>
              <a:rPr lang="pl-PL" dirty="0" smtClean="0"/>
              <a:t>E</a:t>
            </a:r>
            <a:r>
              <a:rPr lang="fr-FR" dirty="0" err="1" smtClean="0"/>
              <a:t>ffets</a:t>
            </a:r>
            <a:r>
              <a:rPr lang="fr-FR" dirty="0" smtClean="0"/>
              <a:t> de nature esthétique ou ludique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PERTE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D’UN EFFET DE STYLE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L’historie de l’œuf se perd dans la nuit de temps. Les dinosaures en pondaient. Celle du chocolat se perd dans les environs de l’équateur.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Aztèques en mangeaient. 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Historia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jajka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ginie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w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mrokach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czas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Już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dinozaury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znosiły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Jeśli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chodzi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czekoladę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jej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historia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jest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związana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okolicami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równika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Przyrządzali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ją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Aztekowie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riginal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double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répétition: Se perd dans - se perd dans et en pondaient – en mangeaient.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double effet stylistique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disparaît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dans la traduction : aucune répétition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n’a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été gardée. Ainsi, le style de la traduction n’a plus rien du style de l’original, il devient prolixe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maladroit.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PERTE D’UN EFFET DE STYLE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228600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Dans une autre traduction du même extrait original, le traducteur 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gardé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des deux répétitions 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Dzieje jajka nikną w zamierzchłych czasach.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Już dinozaury je znosiły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Historia czekolady rozpoczyna się gdzieś w Ameryce Środkowej.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Już Aztekowie ją jedli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PERTE D’UN EFFET DE STYLE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Enfin, comme le nouveau coupé 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troën ZX 16 V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 suscitera bien des convoitises,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une alarme antivol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périmétrique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et volumétrique, une con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damnation centralisée des portes (avec ouverture à distance)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en intimideront plus d'un.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Citroën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ZX posiada także alarm anty włamaniowy obwodowy i objętościowy i centralny zamek sterowany pilotem, co skutecznie zabezpiecza go przed zakusami włamywaczy.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L'auteur de l'original crée une certaine image qui disparaît dans la traduction. Suite à cette perte, le texte traduit devient beaucoup plus plat que l'original.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INADEQUATION DU REGISTRE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Markowski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(2004: 1675), l'inadéquation du registre est une violation de la simplicité du style.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Tatilon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(1986: 11)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distingue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cinq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registre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guindé,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soigné,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courant,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amilier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intime.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erreurs de registre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dissonances stylistiques de certains éléments lexicaux.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INADEQUATION DU REGISTRE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Wczoraj wieczorem piłkarze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Olympique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Marsylia ponieśli honorową porażkę z Realem Madryt, podczas piątej kolejki pierwszej rundy zostali wyeliminowani z Ligii Mistrzów, ale mogą jeszcze załapać się do Pucharu UEFA podczas ostatniej kolejki rozgrywek.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C’est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article sur le football, la source de dissonance est l'emploi du verbe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załapać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się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dont le registre est décidément trop familier pour un article de presse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INADEQUATION DU REGISTRE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286000"/>
            <a:ext cx="8503920" cy="4572000"/>
          </a:xfrm>
        </p:spPr>
        <p:txBody>
          <a:bodyPr>
            <a:normAutofit/>
          </a:bodyPr>
          <a:lstStyle/>
          <a:p>
            <a:r>
              <a:rPr lang="pl-PL" dirty="0" smtClean="0"/>
              <a:t>I</a:t>
            </a:r>
            <a:r>
              <a:rPr lang="fr-FR" dirty="0" err="1" smtClean="0"/>
              <a:t>nadaptations</a:t>
            </a:r>
            <a:r>
              <a:rPr lang="fr-FR" dirty="0" smtClean="0"/>
              <a:t> stylistiques</a:t>
            </a:r>
            <a:r>
              <a:rPr lang="pl-PL" dirty="0" smtClean="0"/>
              <a:t> </a:t>
            </a:r>
            <a:r>
              <a:rPr lang="fr-FR" dirty="0" smtClean="0"/>
              <a:t>par rapport à la</a:t>
            </a:r>
            <a:r>
              <a:rPr lang="fr-FR" i="1" dirty="0" smtClean="0"/>
              <a:t> finalité</a:t>
            </a:r>
            <a:r>
              <a:rPr lang="fr-FR" dirty="0" smtClean="0"/>
              <a:t> de la traduction, par rapport à la</a:t>
            </a:r>
            <a:r>
              <a:rPr lang="fr-FR" i="1" dirty="0" smtClean="0"/>
              <a:t> fonction</a:t>
            </a:r>
            <a:r>
              <a:rPr lang="fr-FR" dirty="0" smtClean="0"/>
              <a:t> que le texte traduit est censé remplir. </a:t>
            </a:r>
            <a:endParaRPr lang="pl-PL" dirty="0" smtClean="0"/>
          </a:p>
          <a:p>
            <a:r>
              <a:rPr lang="fr-FR" dirty="0" smtClean="0"/>
              <a:t>la finalité </a:t>
            </a:r>
            <a:r>
              <a:rPr lang="pl-PL" dirty="0" smtClean="0"/>
              <a:t>- </a:t>
            </a:r>
            <a:r>
              <a:rPr lang="fr-FR" dirty="0" smtClean="0"/>
              <a:t>publication dans la presse ne peut pas contenir d'éléments stylistiques d'un texte parlé,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CATEGORIE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cs typeface="Times New Roman" pitchFamily="18" charset="0"/>
              </a:rPr>
              <a:t>les traductologues </a:t>
            </a:r>
            <a:r>
              <a:rPr lang="fr-FR" dirty="0">
                <a:cs typeface="Times New Roman" pitchFamily="18" charset="0"/>
              </a:rPr>
              <a:t>ne sont pas unanimes sur la question de </a:t>
            </a:r>
            <a:r>
              <a:rPr lang="pl-PL" dirty="0" smtClean="0">
                <a:cs typeface="Times New Roman" pitchFamily="18" charset="0"/>
              </a:rPr>
              <a:t>l’</a:t>
            </a:r>
            <a:r>
              <a:rPr lang="fr-FR" dirty="0" smtClean="0">
                <a:cs typeface="Times New Roman" pitchFamily="18" charset="0"/>
              </a:rPr>
              <a:t>appartenance</a:t>
            </a:r>
            <a:r>
              <a:rPr lang="pl-PL" dirty="0" smtClean="0">
                <a:cs typeface="Times New Roman" pitchFamily="18" charset="0"/>
              </a:rPr>
              <a:t> </a:t>
            </a:r>
            <a:r>
              <a:rPr lang="pl-PL" dirty="0" smtClean="0">
                <a:cs typeface="Times New Roman" pitchFamily="18" charset="0"/>
              </a:rPr>
              <a:t>des </a:t>
            </a:r>
            <a:r>
              <a:rPr lang="fr-FR" dirty="0" smtClean="0">
                <a:cs typeface="Times New Roman" pitchFamily="18" charset="0"/>
              </a:rPr>
              <a:t>erreurs de style en traduction à </a:t>
            </a:r>
            <a:r>
              <a:rPr lang="fr-FR" dirty="0">
                <a:cs typeface="Times New Roman" pitchFamily="18" charset="0"/>
              </a:rPr>
              <a:t>une catégorie majeure. Certains chercheurs les situent parmi les erreurs de transfert, d’autres parmi les erreurs de </a:t>
            </a:r>
            <a:r>
              <a:rPr lang="fr-FR" dirty="0" smtClean="0">
                <a:cs typeface="Times New Roman" pitchFamily="18" charset="0"/>
              </a:rPr>
              <a:t>langue</a:t>
            </a:r>
            <a:r>
              <a:rPr lang="pl-PL" dirty="0" smtClean="0">
                <a:cs typeface="Times New Roman" pitchFamily="18" charset="0"/>
              </a:rPr>
              <a:t> </a:t>
            </a:r>
            <a:r>
              <a:rPr lang="pl-PL" dirty="0" err="1" smtClean="0">
                <a:cs typeface="Times New Roman" pitchFamily="18" charset="0"/>
              </a:rPr>
              <a:t>ou</a:t>
            </a:r>
            <a:r>
              <a:rPr lang="pl-PL" dirty="0" smtClean="0">
                <a:cs typeface="Times New Roman" pitchFamily="18" charset="0"/>
              </a:rPr>
              <a:t> les </a:t>
            </a:r>
            <a:r>
              <a:rPr lang="fr-FR" dirty="0" smtClean="0"/>
              <a:t>situent entre deux catégories: celle des erreurs de langue et celle des erreurs relatives</a:t>
            </a:r>
            <a:endParaRPr lang="pl-PL" dirty="0"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cs typeface="Times New Roman" pitchFamily="18" charset="0"/>
              </a:rPr>
              <a:t>Si l’on considère que le style participe effectivement </a:t>
            </a:r>
            <a:r>
              <a:rPr lang="fr-FR" dirty="0" smtClean="0">
                <a:cs typeface="Times New Roman" pitchFamily="18" charset="0"/>
              </a:rPr>
              <a:t>à </a:t>
            </a:r>
            <a:r>
              <a:rPr lang="fr-FR" dirty="0">
                <a:cs typeface="Times New Roman" pitchFamily="18" charset="0"/>
              </a:rPr>
              <a:t>la construction de sens (sens= information + style), on peut </a:t>
            </a:r>
            <a:r>
              <a:rPr lang="pl-PL" dirty="0" smtClean="0">
                <a:cs typeface="Times New Roman" pitchFamily="18" charset="0"/>
              </a:rPr>
              <a:t>e</a:t>
            </a:r>
            <a:r>
              <a:rPr lang="fr-FR" dirty="0" smtClean="0">
                <a:cs typeface="Times New Roman" pitchFamily="18" charset="0"/>
              </a:rPr>
              <a:t>n </a:t>
            </a:r>
            <a:r>
              <a:rPr lang="fr-FR" dirty="0">
                <a:cs typeface="Times New Roman" pitchFamily="18" charset="0"/>
              </a:rPr>
              <a:t>déduire que les erreurs de style se placent parmi les erreurs de transfert du sens du message.  </a:t>
            </a:r>
            <a:endParaRPr lang="pl-PL" dirty="0"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LES ERREURS DE STYLE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style</a:t>
            </a:r>
          </a:p>
          <a:p>
            <a:pPr algn="ctr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 Dans le cas de textes de langue, le style est la façon de former l’énoncé consistant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choisir dans la richesse du système langagier des moyens déterminés (mots, formes, constructions de mots, disposition des mots, etc.)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les interpréter et, finalement,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en construire un ensemble qui remplira au mieux la fonction visée par l’auteur.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Wielki Słownik Poprawnej Polszczyzny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STYLE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601416"/>
            <a:ext cx="8352928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L’erreur de style résulte de la transgression d’une norme stylistique en vigueur.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Markowski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énumère les critères nécessaires du « bon style » :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clarté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organisation du contenu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texte qui en assure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compréhension par le lecteur.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style se révèle ainsi intimement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lié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notion de cohérence.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simplicité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l’emploi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d’une syntaxe simple et des éléments lexicaux les plus naturels (aussi du point de vue du registre) dans un type d’énoncé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donné.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concision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éviter d’employer des éléments superflus qui ne remplissent aucune fonction dans le texte.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non-respect de ces trois exigences du bon style entraîne une erreur de style.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OUS TYPES D’ERREURS DE STYLE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503920" cy="4572000"/>
          </a:xfrm>
        </p:spPr>
        <p:txBody>
          <a:bodyPr/>
          <a:lstStyle/>
          <a:p>
            <a:pPr lvl="0" algn="ctr"/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Maladresses ou lourdeurs de style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Erreurs de précision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Perte d’un effet de style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Inadéquation du registre 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MALADRESSES OU LOURDEURS DE STYLE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résultat du non-respect des exigences de la simplicité et de la concision du style.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err="1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 :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 1984 r., ku wielkiemu zdziwieniu przyrodników, zaobserwowano dwoje kolejnych narodzin : wilk skandynawski, wszędzie bliski wymarciu, uważany za bezpowrotnie zaginionego, powrócił !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Przed przystąpieniem do złomowania, należy uczynić zmywarkę nieprzydatną odcinając kabel zasilający.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Pozwólcie, aby atmosfera małego miasteczka na placu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Tertre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oczarowała was, a nogi same zaniosły do którejś z licznych kawiarni lub restauracji. 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MALADRESSES OU LOURDEURS DE STYLE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229600" cy="4525963"/>
          </a:xfrm>
        </p:spPr>
        <p:txBody>
          <a:bodyPr>
            <a:no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Cet exemple contient en plus une erreur de conventions,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savoir emploi-calque de la forme de politesse française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traduite littéralement comme </a:t>
            </a: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wy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, bien que cette convention ne soit pas utilisée en polonais.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maladresses peuvent aussi résulter de l’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idiomacité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insuffisante de la langue du texte traduit, comme dans les exemples suivants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Nie ma nic do dodania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, ona jest doskonała. (nic dodać nic ująć)</a:t>
            </a:r>
          </a:p>
          <a:p>
            <a:pPr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W domu wszystko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koncentruje się na jedzeniu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mnożą się konflikty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kręci się wokół jedzenia et narastają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konflikty)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MALADRESSES OU LOURDEURS DE STYLE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lourdeur de ce type peut parfois résulter d’un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calque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le traducteur  se limite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transmettre la structure française sans se soucier de choisir une langue plus idiomatique.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lourdeur de style est parfois liée aux répétitions 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 istocie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książki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sprawiły, że świat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książek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zyskał nowych czytelników. 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 korzystną sytuacją ekonomiczną i społeczną łączy się różnorodność oferty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wydawniczej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sięgającej po tytuły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wydawane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przez takie domu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wydawnicze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jak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Grasset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fr-FR" dirty="0">
                <a:latin typeface="Times New Roman" pitchFamily="18" charset="0"/>
                <a:cs typeface="Times New Roman" pitchFamily="18" charset="0"/>
              </a:rPr>
              <a:t>ERREURS DE PRECISION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Consistent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donner des informations trop précises ou trop peu précises.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traducteur n’est pas suffisamment précis 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Aplety Javy to aplikacje dołączone do stron Web. Pozwalają wyświetlać złożone animacje i tworzyć gry, z których można korzystać bezpośrednio w Internecie. Są one także uruchamiane w momencie, gdy użytkownik odwiedza stronę internetową, ale nie wymagają bezpośredniej interwencji użytkownika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, co zwiększa ryzyko korzystania z nich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ERREURS DE PRECISION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traducteur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trop précis :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Pozostały jedynie przystosowania techniczne, których wymagał tak wysoki nakład : przejście od nowocześniejszych maszyn rotacyjnych, broszurowanie stron.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En polonais, il n’est pas nécessaire de préciser qu’il s’agit de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broszurowanie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stron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brochage de pages; il suffit de dire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broszurowanie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brochage.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328</TotalTime>
  <Words>730</Words>
  <Application>Microsoft Office PowerPoint</Application>
  <PresentationFormat>Pokaz na ekranie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Miejski</vt:lpstr>
      <vt:lpstr>LES ERREURS DE STYLE </vt:lpstr>
      <vt:lpstr>LES ERREURS DE STYLE</vt:lpstr>
      <vt:lpstr>CRITÈRES DU BON STYLE </vt:lpstr>
      <vt:lpstr>SOUS TYPES D’ERREURS DE STYLE</vt:lpstr>
      <vt:lpstr>MALADRESSES OU LOURDEURS DE STYLE </vt:lpstr>
      <vt:lpstr>MALADRESSES OU LOURDEURS DE STYLE</vt:lpstr>
      <vt:lpstr>MALADRESSES OU LOURDEURS DE STYLE</vt:lpstr>
      <vt:lpstr>ERREURS DE PRECISION  </vt:lpstr>
      <vt:lpstr>ERREURS DE PRECISION</vt:lpstr>
      <vt:lpstr>PERTE D’UN EFFET DE STYLE</vt:lpstr>
      <vt:lpstr>PERTE D’UN EFFET DE STYLE </vt:lpstr>
      <vt:lpstr>PERTE D’UN EFFET DE STYLE</vt:lpstr>
      <vt:lpstr>PERTE D’UN EFFET DE STYLE</vt:lpstr>
      <vt:lpstr>INADEQUATION DU REGISTRE </vt:lpstr>
      <vt:lpstr>INADEQUATION DU REGISTRE</vt:lpstr>
      <vt:lpstr>INADEQUATION DU REGISTRE </vt:lpstr>
      <vt:lpstr>CATEGORIE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ERREURS DE STYLE</dc:title>
  <dc:creator>Zosia</dc:creator>
  <cp:lastModifiedBy>Joanna Warmuzińska-Rogóż</cp:lastModifiedBy>
  <cp:revision>27</cp:revision>
  <dcterms:created xsi:type="dcterms:W3CDTF">2010-12-12T10:56:55Z</dcterms:created>
  <dcterms:modified xsi:type="dcterms:W3CDTF">2011-01-05T19:38:02Z</dcterms:modified>
</cp:coreProperties>
</file>