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4CF31A-9F3B-4616-9987-FE863C3633CE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2BDCC4B-EAA9-48FC-86D6-164B3BBB370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Karolina Olas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WYBRANE ZAGADNIENIA JĘZYKOWE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xmlns="" val="16563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We współczesnych tekstach występują coraz częściej specyficzne, rozbudowane konstrukcje składniowe, których znaczenie daje się niemal z reguły sprowadzić do znaczenia jednego z ich członów, będącego formalnie członem podrzędnym. Teksty nasycone konstrukcjami analitycznymi czyta się trudno, są monotonne, wywołują wrażenie sztuczności. Takie konstrukcje zastępują pojedynczy </a:t>
            </a:r>
            <a:r>
              <a:rPr lang="pl-PL" b="1" dirty="0" smtClean="0"/>
              <a:t>rzeczownik, przymiotnik lub przyimek.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KONSTRUKCJE ANALITYCZNE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565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dirty="0" smtClean="0"/>
              <a:t> </a:t>
            </a:r>
            <a:r>
              <a:rPr lang="pl-PL" i="1" dirty="0" smtClean="0"/>
              <a:t>Problem właściwego zagospodarowania nieużytków stał się nieodzowny. </a:t>
            </a:r>
          </a:p>
          <a:p>
            <a:pPr marL="0" indent="0">
              <a:buNone/>
            </a:pPr>
            <a:r>
              <a:rPr lang="pl-PL" dirty="0" smtClean="0"/>
              <a:t>Zamiast </a:t>
            </a:r>
            <a:r>
              <a:rPr lang="pl-PL" i="1" dirty="0" smtClean="0"/>
              <a:t>problem właściwego zagospodarowania </a:t>
            </a:r>
            <a:r>
              <a:rPr lang="pl-PL" dirty="0" smtClean="0"/>
              <a:t>można napisać właściwe zagospodarowanie</a:t>
            </a:r>
          </a:p>
          <a:p>
            <a:pPr>
              <a:buFont typeface="Wingdings" pitchFamily="2" charset="2"/>
              <a:buChar char="v"/>
            </a:pPr>
            <a:r>
              <a:rPr lang="pl-PL" dirty="0"/>
              <a:t> </a:t>
            </a:r>
            <a:r>
              <a:rPr lang="pl-PL" i="1" dirty="0" smtClean="0"/>
              <a:t>Inne zagadnienie – to fakt występowania korozji rur ciepłej wody.</a:t>
            </a:r>
          </a:p>
          <a:p>
            <a:pPr marL="0" indent="0">
              <a:buNone/>
            </a:pPr>
            <a:r>
              <a:rPr lang="pl-PL" dirty="0" smtClean="0"/>
              <a:t>Zamiast fakt występowania można napisać </a:t>
            </a:r>
            <a:r>
              <a:rPr lang="pl-PL" i="1" dirty="0" smtClean="0"/>
              <a:t>występowanie.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Przed skróceniem zdania, należy zrozumieć sens wypowiedzi, aby nie wypaczyć myśli autora.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883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/>
              <a:t>Często zdarza się, że w zdaniu występuje zbyt wiele określeń jednoznacznych lub bliskoznacznych, nie wnoszących nic nowego, będących powtórzeniem tego co już zostało powiedziane – stosowanie dwóch bliskich znaczeniowo środków stylistycznych – </a:t>
            </a:r>
            <a:r>
              <a:rPr lang="pl-PL" b="1" dirty="0" smtClean="0"/>
              <a:t>tautologii i pleonazmów, </a:t>
            </a:r>
            <a:r>
              <a:rPr lang="pl-PL" dirty="0" smtClean="0"/>
              <a:t>np.: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b="1" dirty="0"/>
              <a:t> </a:t>
            </a:r>
            <a:r>
              <a:rPr lang="pl-PL" dirty="0" smtClean="0"/>
              <a:t>osiągnięcia realne i rzeczywiste</a:t>
            </a:r>
          </a:p>
          <a:p>
            <a:pPr>
              <a:buFont typeface="Wingdings" pitchFamily="2" charset="2"/>
              <a:buChar char="v"/>
            </a:pPr>
            <a:r>
              <a:rPr lang="pl-PL" b="1" dirty="0"/>
              <a:t> </a:t>
            </a:r>
            <a:r>
              <a:rPr lang="pl-PL" dirty="0" smtClean="0"/>
              <a:t>nadal pozostaje</a:t>
            </a:r>
          </a:p>
          <a:p>
            <a:pPr>
              <a:buFont typeface="Wingdings" pitchFamily="2" charset="2"/>
              <a:buChar char="v"/>
            </a:pPr>
            <a:r>
              <a:rPr lang="pl-PL" dirty="0"/>
              <a:t> </a:t>
            </a:r>
            <a:r>
              <a:rPr lang="pl-PL" dirty="0" smtClean="0"/>
              <a:t>odmienne warianty</a:t>
            </a:r>
          </a:p>
          <a:p>
            <a:pPr>
              <a:buFont typeface="Wingdings" pitchFamily="2" charset="2"/>
              <a:buChar char="v"/>
            </a:pPr>
            <a:r>
              <a:rPr lang="pl-PL" dirty="0"/>
              <a:t> </a:t>
            </a:r>
            <a:r>
              <a:rPr lang="pl-PL" dirty="0" smtClean="0"/>
              <a:t>potencjalna możliwość</a:t>
            </a:r>
          </a:p>
          <a:p>
            <a:pPr>
              <a:buFont typeface="Wingdings" pitchFamily="2" charset="2"/>
              <a:buChar char="v"/>
            </a:pPr>
            <a:r>
              <a:rPr lang="pl-PL" dirty="0"/>
              <a:t> </a:t>
            </a:r>
            <a:r>
              <a:rPr lang="pl-PL" dirty="0" smtClean="0"/>
              <a:t>kontynuować dalej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ROZWLEKŁOŚĆ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767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Podobny błąd polega na używaniu konstrukcji wielowyrazowych zamiast równoważnych im znaczeniowo wyrażeń zwięźlejszych, np.: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/>
              <a:t> </a:t>
            </a:r>
            <a:r>
              <a:rPr lang="pl-PL" dirty="0" smtClean="0"/>
              <a:t>ze względu na fakt, że – ponieważ</a:t>
            </a:r>
          </a:p>
          <a:p>
            <a:pPr>
              <a:buFont typeface="Wingdings" pitchFamily="2" charset="2"/>
              <a:buChar char="v"/>
            </a:pPr>
            <a:r>
              <a:rPr lang="pl-PL" dirty="0"/>
              <a:t>m</a:t>
            </a:r>
            <a:r>
              <a:rPr lang="pl-PL" dirty="0" smtClean="0"/>
              <a:t>imo faktu, że – mimo, że</a:t>
            </a:r>
          </a:p>
          <a:p>
            <a:pPr>
              <a:buFont typeface="Wingdings" pitchFamily="2" charset="2"/>
              <a:buChar char="v"/>
            </a:pPr>
            <a:r>
              <a:rPr lang="pl-PL" dirty="0"/>
              <a:t>w</a:t>
            </a:r>
            <a:r>
              <a:rPr lang="pl-PL" dirty="0" smtClean="0"/>
              <a:t> przypadku gdy – gdy</a:t>
            </a:r>
          </a:p>
          <a:p>
            <a:pPr>
              <a:buFont typeface="Wingdings" pitchFamily="2" charset="2"/>
              <a:buChar char="v"/>
            </a:pPr>
            <a:r>
              <a:rPr lang="pl-PL" dirty="0"/>
              <a:t>z</a:t>
            </a:r>
            <a:r>
              <a:rPr lang="pl-PL" dirty="0" smtClean="0"/>
              <a:t> wyjątkiem tego, że – oprócz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794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Wiele błędów powstaje w wyniku prawie bezmyślnego łączenia wyrazów, które mają ze sobą niewiele wspólnego, w jedno pozornie spójne wyrażenie, np.: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Wzrasta moc zainstalowanych komputerów , spadają ceny sprzętu informatycznego, obniża się koszt czasu pracy maszyn, które są wysoko wydajne. </a:t>
            </a:r>
          </a:p>
          <a:p>
            <a:pPr marL="0" indent="0">
              <a:buNone/>
            </a:pP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KONTEKSTY DYSONANSOWE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428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Zaimki względne, będące wskaźnikiem zespolenia, powinny być pierwszym członem zdania podrzędnego, np.:</a:t>
            </a:r>
          </a:p>
          <a:p>
            <a:pPr marL="0" indent="0">
              <a:buNone/>
            </a:pPr>
            <a:r>
              <a:rPr lang="pl-PL" dirty="0" smtClean="0"/>
              <a:t>zamiast</a:t>
            </a:r>
          </a:p>
          <a:p>
            <a:pPr marL="0" indent="0">
              <a:buNone/>
            </a:pPr>
            <a:r>
              <a:rPr lang="pl-PL" i="1" dirty="0" smtClean="0"/>
              <a:t>Jest to funkcja, określenie której jest ważne.</a:t>
            </a:r>
          </a:p>
          <a:p>
            <a:pPr marL="0" indent="0">
              <a:buNone/>
            </a:pPr>
            <a:r>
              <a:rPr lang="pl-PL" dirty="0" smtClean="0"/>
              <a:t>Należy napisać:</a:t>
            </a:r>
          </a:p>
          <a:p>
            <a:pPr marL="0" indent="0">
              <a:buNone/>
            </a:pPr>
            <a:r>
              <a:rPr lang="pl-PL" i="1" dirty="0" smtClean="0"/>
              <a:t>Jest to funkcja, której określenie jest ważne.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dirty="0" smtClean="0"/>
              <a:t>Przeniesienie wyrazu </a:t>
            </a:r>
            <a:r>
              <a:rPr lang="pl-PL" i="1" dirty="0" smtClean="0"/>
              <a:t>który </a:t>
            </a:r>
            <a:r>
              <a:rPr lang="pl-PL" dirty="0" smtClean="0"/>
              <a:t> na dalsze miejsce w zdaniu podrzędnym jest możliwe wówczas, gdy na początku tego zdania znajduje się </a:t>
            </a:r>
            <a:r>
              <a:rPr lang="pl-PL" b="1" dirty="0" smtClean="0"/>
              <a:t>wyrażenie przyimkowe.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ZAIMKI WZGLĘDNE JAKO WSKAŹNIKI ZESPOLENIA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136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Imiesłów musi odnosić się do podmiotu zdania.</a:t>
            </a:r>
          </a:p>
          <a:p>
            <a:pPr marL="0" indent="0">
              <a:buNone/>
            </a:pPr>
            <a:r>
              <a:rPr lang="pl-PL" dirty="0" smtClean="0"/>
              <a:t>Błędne jest zatem zdanie: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Założywszy x=0, nasz wzór przyjmie inną postać.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dirty="0" smtClean="0"/>
              <a:t>Przytoczone zdanie powinno być sformułowane np. w następujący sposób: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 smtClean="0"/>
              <a:t>Jeżeli założymy, że x=0, nasz wzór przyjmie inna postać.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IMIESŁÓW A PODMIOT ZDANIA GŁÓWNEGO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764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			</a:t>
            </a:r>
            <a:r>
              <a:rPr lang="pl-PL" b="1" dirty="0" smtClean="0"/>
              <a:t>Cudzysłów</a:t>
            </a:r>
          </a:p>
          <a:p>
            <a:pPr marL="0" indent="0">
              <a:buNone/>
            </a:pPr>
            <a:endParaRPr lang="pl-PL" b="1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 nie należy go stosować w odniesieniu do wyrażeń lub zwrotów użytych w znaczeniu przenośnym, ani do udziwnionych lub żargonowych, np.: </a:t>
            </a:r>
          </a:p>
          <a:p>
            <a:pPr>
              <a:buFont typeface="Wingdings" pitchFamily="2" charset="2"/>
              <a:buChar char="v"/>
            </a:pPr>
            <a:endParaRPr lang="pl-PL" dirty="0" smtClean="0"/>
          </a:p>
          <a:p>
            <a:pPr marL="0" indent="0">
              <a:buNone/>
            </a:pPr>
            <a:r>
              <a:rPr lang="pl-PL" i="1" dirty="0" smtClean="0"/>
              <a:t>Czytanie ostatniej książki Jerzego Pilcha sprawiło mi             wielką „frajdę”. </a:t>
            </a:r>
          </a:p>
          <a:p>
            <a:pPr marL="0" indent="0">
              <a:buNone/>
            </a:pPr>
            <a:endParaRPr lang="pl-PL" i="1" dirty="0" smtClean="0"/>
          </a:p>
          <a:p>
            <a:pPr>
              <a:buFont typeface="Wingdings" pitchFamily="2" charset="2"/>
              <a:buChar char="v"/>
            </a:pPr>
            <a:r>
              <a:rPr lang="pl-PL" i="1" dirty="0"/>
              <a:t> </a:t>
            </a:r>
            <a:r>
              <a:rPr lang="pl-PL" i="1" dirty="0" smtClean="0"/>
              <a:t>cudzysłów może także oznaczać, że autor traktuje pewne wyrazy w sposób szczególny w danym kontekście</a:t>
            </a:r>
          </a:p>
          <a:p>
            <a:pPr>
              <a:buFont typeface="Wingdings" pitchFamily="2" charset="2"/>
              <a:buChar char="v"/>
            </a:pPr>
            <a:r>
              <a:rPr lang="pl-PL" i="1" dirty="0"/>
              <a:t> </a:t>
            </a:r>
            <a:r>
              <a:rPr lang="pl-PL" i="1" dirty="0" smtClean="0"/>
              <a:t>wprowadzenie cudzysłowu może być również wyrazem pewnej pozy stylistycznej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INTERPUNKCJA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924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			</a:t>
            </a:r>
            <a:r>
              <a:rPr lang="pl-PL" b="1" dirty="0" smtClean="0"/>
              <a:t>Przecinek </a:t>
            </a:r>
          </a:p>
          <a:p>
            <a:pPr marL="0" indent="0">
              <a:buNone/>
            </a:pPr>
            <a:endParaRPr lang="pl-PL" b="1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przed wyrazami wprowadzającymi człon porównawczy, tj. </a:t>
            </a:r>
            <a:r>
              <a:rPr lang="pl-PL" i="1" dirty="0" smtClean="0"/>
              <a:t>niż, niby, niby to, jako, jakby </a:t>
            </a:r>
            <a:r>
              <a:rPr lang="pl-PL" dirty="0" smtClean="0"/>
              <a:t>nie umieszcza się przecinków.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można stawiać przecinek przed wyrazem </a:t>
            </a:r>
            <a:r>
              <a:rPr lang="pl-PL" i="1" dirty="0" smtClean="0"/>
              <a:t>niż, </a:t>
            </a:r>
            <a:r>
              <a:rPr lang="pl-PL" dirty="0" smtClean="0"/>
              <a:t>tylko gdy człon porównawczy jest wtrąceniem lub dopowiedzeniem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5347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Przenoszenie zaimków zwłaszcza dzierżawczych, jest częstym błędem tłumaczy jak również redaktorów przekładów, np.: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i="1" dirty="0" smtClean="0"/>
              <a:t>Spojrzał jej w oczy. Miał nadzieję, że nie wystraszy jej, a ona zrozumie, że jest łagodny i nie zamierza jej skrzywdzić i że naprawdę chce jej pomóc.  </a:t>
            </a:r>
            <a:endParaRPr lang="pl-PL" sz="2800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NADUŻYWANIE ZAIMKÓW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39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 języku polskim występują pary wyrazów służące do wyrażania zależności logicznych:</a:t>
            </a:r>
          </a:p>
          <a:p>
            <a:pPr marL="0" indent="0">
              <a:buNone/>
            </a:pPr>
            <a:endParaRPr lang="pl-PL" i="1"/>
          </a:p>
          <a:p>
            <a:pPr marL="0" indent="0">
              <a:buNone/>
            </a:pPr>
            <a:r>
              <a:rPr lang="pl-PL" i="1" smtClean="0"/>
              <a:t>jeżeli </a:t>
            </a:r>
            <a:r>
              <a:rPr lang="pl-PL" i="1" dirty="0" smtClean="0"/>
              <a:t>– to				o ile – o tyle</a:t>
            </a:r>
          </a:p>
          <a:p>
            <a:pPr marL="0" indent="0">
              <a:buNone/>
            </a:pPr>
            <a:r>
              <a:rPr lang="pl-PL" i="1" dirty="0"/>
              <a:t>w</a:t>
            </a:r>
            <a:r>
              <a:rPr lang="pl-PL" i="1" dirty="0" smtClean="0"/>
              <a:t>ówczas – gdy			ilekroć – tylekroć</a:t>
            </a:r>
          </a:p>
          <a:p>
            <a:pPr marL="0" indent="0">
              <a:buNone/>
            </a:pPr>
            <a:r>
              <a:rPr lang="pl-PL" i="1" dirty="0"/>
              <a:t>w</a:t>
            </a:r>
            <a:r>
              <a:rPr lang="pl-PL" i="1" dirty="0" smtClean="0"/>
              <a:t>tedy – kiedy			zarówno – jak i</a:t>
            </a:r>
          </a:p>
          <a:p>
            <a:pPr marL="0" indent="0">
              <a:buNone/>
            </a:pPr>
            <a:r>
              <a:rPr lang="pl-PL" i="1" dirty="0"/>
              <a:t>n</a:t>
            </a:r>
            <a:r>
              <a:rPr lang="pl-PL" i="1" dirty="0" smtClean="0"/>
              <a:t>ie tylko – lecz także		dopóty – dopóki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ZALEŻNOŚCI LOGICZNE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052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Nie zgodzisz się, abyśmy dziś nie jedli kolacji w domu?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 smtClean="0"/>
              <a:t>Na ogół większość z nas nie korzysta z udogodnień File </a:t>
            </a:r>
            <a:r>
              <a:rPr lang="pl-PL" i="1" dirty="0" err="1" smtClean="0"/>
              <a:t>Checker</a:t>
            </a:r>
            <a:r>
              <a:rPr lang="pl-PL" i="1" dirty="0" smtClean="0"/>
              <a:t> do czasu, gdy nie przydarzy się jakiś błąd tragiczny w skutkach.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 smtClean="0"/>
              <a:t>Nie miałbyś ochoty pójść potem do kina?  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NADMIAR PRZECZEŃ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766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i="1" dirty="0" smtClean="0"/>
              <a:t> Zjem śniadanie w barze McDonalda zamiast w </a:t>
            </a:r>
            <a:r>
              <a:rPr lang="pl-PL" i="1" dirty="0" err="1" smtClean="0"/>
              <a:t>McDonald’sa</a:t>
            </a:r>
            <a:endParaRPr lang="pl-PL" i="1" dirty="0" smtClean="0"/>
          </a:p>
          <a:p>
            <a:pPr marL="0" indent="0">
              <a:buNone/>
            </a:pPr>
            <a:endParaRPr lang="pl-PL" i="1" dirty="0"/>
          </a:p>
          <a:p>
            <a:pPr>
              <a:buFont typeface="Wingdings" pitchFamily="2" charset="2"/>
              <a:buChar char="v"/>
            </a:pPr>
            <a:r>
              <a:rPr lang="pl-PL" i="1" dirty="0" smtClean="0"/>
              <a:t> Jak podaje Agencja Reutera zamiast Agencja </a:t>
            </a:r>
            <a:r>
              <a:rPr lang="pl-PL" i="1" dirty="0" err="1" smtClean="0"/>
              <a:t>Reuters’a</a:t>
            </a:r>
            <a:r>
              <a:rPr lang="pl-PL" i="1" dirty="0" smtClean="0"/>
              <a:t> (lub </a:t>
            </a:r>
            <a:r>
              <a:rPr lang="pl-PL" i="1" dirty="0" err="1" smtClean="0"/>
              <a:t>Reutersa</a:t>
            </a:r>
            <a:r>
              <a:rPr lang="pl-PL" i="1" dirty="0" smtClean="0"/>
              <a:t>)</a:t>
            </a:r>
          </a:p>
          <a:p>
            <a:pPr marL="0" indent="0">
              <a:buNone/>
            </a:pPr>
            <a:endParaRPr lang="pl-PL" i="1" dirty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Nie należy dodawać również dodawać do angielskich wyrazów w liczbie mnogiej (zakończonych na „s”) polskiej końcówki oznaczającej liczbę mnogą, np.: </a:t>
            </a:r>
            <a:r>
              <a:rPr lang="pl-PL" i="1" dirty="0" smtClean="0"/>
              <a:t>Chicago </a:t>
            </a:r>
            <a:r>
              <a:rPr lang="pl-PL" i="1" dirty="0" err="1" smtClean="0"/>
              <a:t>Bullsy</a:t>
            </a:r>
            <a:r>
              <a:rPr lang="pl-PL" i="1" dirty="0" smtClean="0"/>
              <a:t>, </a:t>
            </a:r>
            <a:r>
              <a:rPr lang="pl-PL" i="1" dirty="0" err="1" smtClean="0"/>
              <a:t>Leikersi</a:t>
            </a:r>
            <a:r>
              <a:rPr lang="pl-PL" i="1" dirty="0" smtClean="0"/>
              <a:t>, </a:t>
            </a:r>
            <a:r>
              <a:rPr lang="pl-PL" i="1" dirty="0" err="1" smtClean="0"/>
              <a:t>Rangersi</a:t>
            </a:r>
            <a:r>
              <a:rPr lang="pl-PL" i="1" dirty="0" smtClean="0"/>
              <a:t>. 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SAXON GENITIVE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7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i="1" dirty="0" smtClean="0"/>
              <a:t>Na twarzy starca pojawił się uśmiech, a oczy mężczyzny zaszły łzami. </a:t>
            </a:r>
            <a:r>
              <a:rPr lang="pl-PL" dirty="0" smtClean="0"/>
              <a:t>(w zdaniu mowa o tym samym mężczyźnie)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 smtClean="0"/>
              <a:t>Joe i James próbują wyjaśnić okoliczności śmierci tancerki. Wkrótce mężczyźni wpadają na trop wielkiej afery korupcyjnej.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KOBIETA CZY MĘŻCZYZNA?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515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/>
              <a:t>powtarzanie w tekście blisko siebie takich samych lub podobnych wyrazów, np.: </a:t>
            </a:r>
            <a:r>
              <a:rPr lang="pl-PL" i="1" dirty="0"/>
              <a:t>powiedział, powiedziała, przyjechał, dojechała</a:t>
            </a:r>
          </a:p>
          <a:p>
            <a:pPr marL="0" indent="0">
              <a:buNone/>
            </a:pPr>
            <a:endParaRPr lang="pl-PL" i="1" dirty="0"/>
          </a:p>
          <a:p>
            <a:pPr>
              <a:buFont typeface="Wingdings" pitchFamily="2" charset="2"/>
              <a:buChar char="v"/>
            </a:pPr>
            <a:r>
              <a:rPr lang="pl-PL" i="1" dirty="0"/>
              <a:t> </a:t>
            </a:r>
            <a:r>
              <a:rPr lang="pl-PL" dirty="0"/>
              <a:t>mylenie trybu warunkowego z czasem przyszłym, np.: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/>
              <a:t>Może skorzystam z tej oferty, gdyby doktor Wheeler był zajęty.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8765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800" i="1" dirty="0" smtClean="0"/>
              <a:t>Na karcie SIM przechowuje się nie tylko informacje dotyczące abonenta sieci GSM, ale i zapisane przez niego wiadomości.</a:t>
            </a:r>
          </a:p>
          <a:p>
            <a:pPr marL="0" indent="0">
              <a:buNone/>
            </a:pPr>
            <a:endParaRPr lang="pl-PL" sz="2800" i="1" dirty="0" smtClean="0"/>
          </a:p>
          <a:p>
            <a:pPr marL="0" indent="0">
              <a:buNone/>
            </a:pPr>
            <a:r>
              <a:rPr lang="pl-PL" sz="2800" i="1" dirty="0" smtClean="0"/>
              <a:t>Pomiary trzeba wykonywać tak długo, dopóki nie otrzyma się pożądanego wyniku.</a:t>
            </a:r>
          </a:p>
          <a:p>
            <a:pPr marL="0" indent="0">
              <a:buNone/>
            </a:pPr>
            <a:endParaRPr lang="pl-PL" sz="2800" i="1" dirty="0" smtClean="0"/>
          </a:p>
          <a:p>
            <a:pPr marL="0" indent="0">
              <a:buNone/>
            </a:pPr>
            <a:r>
              <a:rPr lang="pl-PL" sz="2800" i="1" dirty="0" smtClean="0"/>
              <a:t>Kiedy ktoś umie obsługiwać maszynę do pisania, to zapewne poradzi sobie z edytorem tekstów.</a:t>
            </a:r>
          </a:p>
          <a:p>
            <a:pPr marL="0" indent="0">
              <a:buNone/>
            </a:pPr>
            <a:endParaRPr lang="pl-PL" sz="2800" i="1" dirty="0"/>
          </a:p>
          <a:p>
            <a:pPr marL="0" indent="0">
              <a:buNone/>
            </a:pPr>
            <a:r>
              <a:rPr lang="pl-PL" sz="2800" b="1" dirty="0" smtClean="0"/>
              <a:t>POWYŻSZE ZDANIA SĄ SKONSTRUOWANE NIEPOPRAWNIE</a:t>
            </a:r>
            <a:endParaRPr lang="pl-PL" sz="2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5203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ZDANIA POPRAWNIE SKONSTRUOWANE POD 		WZGLĘDEM LOGICZNYM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 smtClean="0"/>
              <a:t>Na karcie SIM przechowuje się nie tylko informacje dotyczące abonenta sieci GSM, lecz także zapisane przez niego wiadomości.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Pomiary trzeba wykonywać dopóty, dopóki nie otrzyma się pożądanego wyniku.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Jeżeli ktoś umie obsługiwać maszynę do pisania, zapewne poradzi sobie z edytorem tekstów.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446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 języku polskim kolejność wyrazów w zdaniu jest swobodna, aczkolwiek istnieją pewne ograniczenia: najpierw podmiot ze swoimi kreśleniami, a później orzeczenie ze swoimi określeniami.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Szyk zdania może zmieniać się również w zależności od rozłożenia akcentów logicznych – wyraz, który chcemy zaakcentować umieszczamy na końcu lub początku zdania.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SZYK WYRAZÓW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842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Częstą manierą autorów i tłumaczy jest szyk przestawny. W rezultacie otrzymujemy zdania, w których nie ma powodu rezygnować z szyku prostego :</a:t>
            </a:r>
          </a:p>
          <a:p>
            <a:pPr marL="0" indent="0">
              <a:buNone/>
            </a:pPr>
            <a:r>
              <a:rPr lang="pl-PL" i="1" dirty="0" smtClean="0"/>
              <a:t>Podczas takiej transakcji ustalana była cena.</a:t>
            </a:r>
          </a:p>
          <a:p>
            <a:pPr marL="0" indent="0">
              <a:buNone/>
            </a:pPr>
            <a:r>
              <a:rPr lang="pl-PL" dirty="0"/>
              <a:t>z</a:t>
            </a:r>
            <a:r>
              <a:rPr lang="pl-PL" dirty="0" smtClean="0"/>
              <a:t>amiast:</a:t>
            </a:r>
          </a:p>
          <a:p>
            <a:pPr marL="0" indent="0">
              <a:buNone/>
            </a:pPr>
            <a:r>
              <a:rPr lang="pl-PL" i="1" dirty="0" smtClean="0"/>
              <a:t>Podczas takiej transakcji była ustalana cena.</a:t>
            </a:r>
          </a:p>
          <a:p>
            <a:pPr marL="0" indent="0">
              <a:buNone/>
            </a:pPr>
            <a:r>
              <a:rPr lang="pl-PL" dirty="0"/>
              <a:t>a</a:t>
            </a:r>
            <a:r>
              <a:rPr lang="pl-PL" dirty="0" smtClean="0"/>
              <a:t>lbo:</a:t>
            </a:r>
          </a:p>
          <a:p>
            <a:pPr marL="0" indent="0">
              <a:buNone/>
            </a:pPr>
            <a:r>
              <a:rPr lang="pl-PL" i="1" dirty="0" smtClean="0"/>
              <a:t>W książce omawiane są zagadnienia fizyki ciała stałego.</a:t>
            </a:r>
          </a:p>
          <a:p>
            <a:pPr marL="0" indent="0">
              <a:buNone/>
            </a:pPr>
            <a:r>
              <a:rPr lang="pl-PL" dirty="0"/>
              <a:t>z</a:t>
            </a:r>
            <a:r>
              <a:rPr lang="pl-PL" dirty="0" smtClean="0"/>
              <a:t>amiast:</a:t>
            </a:r>
          </a:p>
          <a:p>
            <a:pPr marL="0" indent="0">
              <a:buNone/>
            </a:pPr>
            <a:r>
              <a:rPr lang="pl-PL" i="1" dirty="0" smtClean="0"/>
              <a:t>W książce są omawiane zagadnienia fizyki ciała stałego.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382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200" dirty="0" smtClean="0"/>
              <a:t>Podobna uwaga odnosi się do czasu przyszłego, tzn. nie należy używać formy </a:t>
            </a:r>
            <a:r>
              <a:rPr lang="pl-PL" sz="3200" i="1" dirty="0" smtClean="0"/>
              <a:t>czytał będę. </a:t>
            </a:r>
            <a:r>
              <a:rPr lang="pl-PL" sz="3200" dirty="0" smtClean="0"/>
              <a:t>Szyk przestawny może pozostać tylko wtedy kiedy operujemy bezokolicznikiem, dlatego wyrażenie </a:t>
            </a:r>
            <a:r>
              <a:rPr lang="pl-PL" sz="3200" i="1" dirty="0" smtClean="0"/>
              <a:t>czytać będę </a:t>
            </a:r>
            <a:r>
              <a:rPr lang="pl-PL" sz="3200" dirty="0" smtClean="0"/>
              <a:t>jest dopuszczalne.</a:t>
            </a:r>
          </a:p>
          <a:p>
            <a:pPr>
              <a:buFont typeface="Wingdings" pitchFamily="2" charset="2"/>
              <a:buChar char="v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082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Jeżeli nie zależy nam na uwydatnieniu postawy biernej, lepiej użyć formy osobowej strony czynnej, formy zwrotnej lub innej formy bezosobowej:</a:t>
            </a:r>
          </a:p>
          <a:p>
            <a:pPr marL="0" indent="0">
              <a:buNone/>
            </a:pPr>
            <a:r>
              <a:rPr lang="pl-PL" i="1" dirty="0" smtClean="0"/>
              <a:t>Wiele gospodyń domowych robi zakupy na miejskich rynkach.</a:t>
            </a:r>
          </a:p>
          <a:p>
            <a:pPr marL="0" indent="0">
              <a:buNone/>
            </a:pPr>
            <a:r>
              <a:rPr lang="pl-PL" i="1" dirty="0"/>
              <a:t>z</a:t>
            </a:r>
            <a:r>
              <a:rPr lang="pl-PL" i="1" dirty="0" smtClean="0"/>
              <a:t>amiast:</a:t>
            </a:r>
          </a:p>
          <a:p>
            <a:pPr marL="0" indent="0">
              <a:buNone/>
            </a:pPr>
            <a:r>
              <a:rPr lang="pl-PL" i="1" dirty="0" smtClean="0"/>
              <a:t>Zakupy na miejskich rynkach są robione przez wiele gospodyń domowych.</a:t>
            </a:r>
          </a:p>
          <a:p>
            <a:pPr marL="0" indent="0">
              <a:buNone/>
            </a:pPr>
            <a:endParaRPr lang="pl-PL" i="1" dirty="0" smtClean="0"/>
          </a:p>
          <a:p>
            <a:pPr>
              <a:buFont typeface="Wingdings" pitchFamily="2" charset="2"/>
              <a:buChar char="v"/>
            </a:pPr>
            <a:r>
              <a:rPr lang="pl-PL" i="1" dirty="0"/>
              <a:t> </a:t>
            </a:r>
            <a:r>
              <a:rPr lang="pl-PL" i="1" dirty="0" smtClean="0"/>
              <a:t>Strona bierna jest często spotykana w tekstach naukowych lub specjalistycznych, zarówno w wersji oryginalnej jak i przekładzie, mimo iż język polski unika strony biernej , autorzy i tłumacze używają jej bardzo często.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 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STRONA BIERNA I SŁOWO POSIŁKOWE </a:t>
            </a:r>
            <a:r>
              <a:rPr lang="pl-PL" b="1" dirty="0" smtClean="0"/>
              <a:t>ZOSTAĆ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25618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Autorzy i tłumacze nadużywają także słowa posiłkowego </a:t>
            </a:r>
            <a:r>
              <a:rPr lang="pl-PL" i="1" dirty="0" smtClean="0"/>
              <a:t>zostać, </a:t>
            </a:r>
            <a:r>
              <a:rPr lang="pl-PL" dirty="0" smtClean="0"/>
              <a:t>w kontekstach w których nie ma potrzeby uwydatniania chwili początkowej czynności lub stanu. Zamiast</a:t>
            </a:r>
          </a:p>
          <a:p>
            <a:pPr marL="0" indent="0">
              <a:buNone/>
            </a:pPr>
            <a:r>
              <a:rPr lang="pl-PL" i="1" dirty="0" smtClean="0"/>
              <a:t>Porządkowanie poczty elektronicznej w folderach zostanie omówione w rozdziale 12.</a:t>
            </a:r>
          </a:p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owinno się pisać</a:t>
            </a:r>
          </a:p>
          <a:p>
            <a:pPr marL="0" indent="0">
              <a:buNone/>
            </a:pPr>
            <a:r>
              <a:rPr lang="pl-PL" i="1" dirty="0" smtClean="0"/>
              <a:t>Porządkowanie poczty elektronicznej w folderach będzie omówione w rozdziale 12. 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869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209</TotalTime>
  <Words>986</Words>
  <Application>Microsoft Office PowerPoint</Application>
  <PresentationFormat>Pokaz na ekranie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Papier</vt:lpstr>
      <vt:lpstr>WYBRANE ZAGADNIENIA JĘZYKOWE</vt:lpstr>
      <vt:lpstr>ZALEŻNOŚCI LOGICZNE</vt:lpstr>
      <vt:lpstr>Slajd 3</vt:lpstr>
      <vt:lpstr>Slajd 4</vt:lpstr>
      <vt:lpstr>SZYK WYRAZÓW</vt:lpstr>
      <vt:lpstr>Slajd 6</vt:lpstr>
      <vt:lpstr>Slajd 7</vt:lpstr>
      <vt:lpstr>STRONA BIERNA I SŁOWO POSIŁKOWE ZOSTAĆ</vt:lpstr>
      <vt:lpstr>Slajd 9</vt:lpstr>
      <vt:lpstr>KONSTRUKCJE ANALITYCZNE</vt:lpstr>
      <vt:lpstr>Slajd 11</vt:lpstr>
      <vt:lpstr>ROZWLEKŁOŚĆ</vt:lpstr>
      <vt:lpstr>Slajd 13</vt:lpstr>
      <vt:lpstr>KONTEKSTY DYSONANSOWE</vt:lpstr>
      <vt:lpstr>ZAIMKI WZGLĘDNE JAKO WSKAŹNIKI ZESPOLENIA</vt:lpstr>
      <vt:lpstr>IMIESŁÓW A PODMIOT ZDANIA GŁÓWNEGO</vt:lpstr>
      <vt:lpstr>INTERPUNKCJA</vt:lpstr>
      <vt:lpstr>Slajd 18</vt:lpstr>
      <vt:lpstr>NADUŻYWANIE ZAIMKÓW</vt:lpstr>
      <vt:lpstr>NADMIAR PRZECZEŃ</vt:lpstr>
      <vt:lpstr>SAXON GENITIVE</vt:lpstr>
      <vt:lpstr>KOBIETA CZY MĘŻCZYZNA?</vt:lpstr>
      <vt:lpstr>Slajd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WYBRANE ZAGADNIENIA JĘZYKOWE</dc:title>
  <dc:creator>Karolina</dc:creator>
  <cp:lastModifiedBy>Joanna Warmuzińska-Rogóż</cp:lastModifiedBy>
  <cp:revision>25</cp:revision>
  <dcterms:created xsi:type="dcterms:W3CDTF">2011-01-03T16:01:03Z</dcterms:created>
  <dcterms:modified xsi:type="dcterms:W3CDTF">2011-01-05T19:41:23Z</dcterms:modified>
</cp:coreProperties>
</file>