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pl-PL" sz="8000" b="1" dirty="0" smtClean="0">
                <a:latin typeface="Blackadder ITC" pitchFamily="82" charset="0"/>
              </a:rPr>
              <a:t>Limites des dictionnaires bilingues</a:t>
            </a:r>
            <a:endParaRPr lang="pl-PL" sz="8000" b="1" dirty="0">
              <a:latin typeface="Blackadder ITC" pitchFamily="82" charset="0"/>
            </a:endParaRPr>
          </a:p>
        </p:txBody>
      </p:sp>
      <p:sp>
        <p:nvSpPr>
          <p:cNvPr id="3" name="Subtitle 2"/>
          <p:cNvSpPr>
            <a:spLocks noGrp="1"/>
          </p:cNvSpPr>
          <p:nvPr>
            <p:ph type="subTitle" idx="1"/>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pl-PL" dirty="0" smtClean="0"/>
              <a:t>Dictionnaires – </a:t>
            </a:r>
            <a:r>
              <a:rPr lang="pl-PL" dirty="0" smtClean="0"/>
              <a:t>à </a:t>
            </a:r>
            <a:r>
              <a:rPr lang="pl-PL" dirty="0" smtClean="0"/>
              <a:t>la fois les meilleurs amis et les pires ennemis du traducteur </a:t>
            </a:r>
            <a:endParaRPr lang="pl-PL" dirty="0"/>
          </a:p>
        </p:txBody>
      </p:sp>
      <p:sp>
        <p:nvSpPr>
          <p:cNvPr id="3" name="Content Placeholder 2"/>
          <p:cNvSpPr>
            <a:spLocks noGrp="1"/>
          </p:cNvSpPr>
          <p:nvPr>
            <p:ph idx="1"/>
          </p:nvPr>
        </p:nvSpPr>
        <p:spPr>
          <a:xfrm>
            <a:off x="533400" y="2209800"/>
            <a:ext cx="8229600" cy="4525963"/>
          </a:xfrm>
        </p:spPr>
        <p:txBody>
          <a:bodyPr/>
          <a:lstStyle/>
          <a:p>
            <a:pPr>
              <a:buNone/>
            </a:pPr>
            <a:r>
              <a:rPr lang="pl-PL" dirty="0" smtClean="0"/>
              <a:t>„Des dictionnaires bilingues ne sont que des esclaves, ou mieux des affranchis faisant fonction d’huissiers et d’interprètes”                V. Larbaud, traducteur </a:t>
            </a:r>
          </a:p>
          <a:p>
            <a:pPr>
              <a:buNone/>
            </a:pPr>
            <a:r>
              <a:rPr lang="pl-PL" dirty="0" smtClean="0"/>
              <a:t>„Dictionaries are like watches; the worst is better than none, and the best cannot be expected to go quite true” S. Johnson</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t>Lacunes inhérentes aux dictionnaires bilingues:</a:t>
            </a:r>
            <a:endParaRPr lang="pl-PL"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a:buNone/>
            </a:pPr>
            <a:r>
              <a:rPr lang="pl-PL" dirty="0" smtClean="0"/>
              <a:t>1. Les dictionnaires vieillissent rapidement -&gt; nécessité de la publication des répertoires de mots nouveaux</a:t>
            </a:r>
          </a:p>
          <a:p>
            <a:pPr>
              <a:buNone/>
            </a:pPr>
            <a:r>
              <a:rPr lang="pl-PL" dirty="0" smtClean="0"/>
              <a:t>2. Les dictonnaires contiennent des erreurs p.ex. Robert-Collins traduit </a:t>
            </a:r>
            <a:r>
              <a:rPr lang="pl-PL" i="1" dirty="0" smtClean="0"/>
              <a:t>Thanksgining Day </a:t>
            </a:r>
            <a:r>
              <a:rPr lang="pl-PL" dirty="0" smtClean="0"/>
              <a:t>par </a:t>
            </a:r>
            <a:r>
              <a:rPr lang="pl-PL" i="1" dirty="0" smtClean="0"/>
              <a:t>fête nationale </a:t>
            </a:r>
            <a:r>
              <a:rPr lang="pl-PL" dirty="0" smtClean="0"/>
              <a:t>(puis corrigé: </a:t>
            </a:r>
            <a:r>
              <a:rPr lang="pl-PL" i="1" dirty="0" smtClean="0"/>
              <a:t>action de </a:t>
            </a:r>
            <a:r>
              <a:rPr lang="pl-PL" i="1" dirty="0" err="1" smtClean="0"/>
              <a:t>grâce</a:t>
            </a:r>
            <a:r>
              <a:rPr lang="pl-PL" dirty="0" smtClean="0"/>
              <a:t>) </a:t>
            </a:r>
          </a:p>
          <a:p>
            <a:pPr>
              <a:buNone/>
            </a:pPr>
            <a:r>
              <a:rPr lang="pl-PL" dirty="0" smtClean="0"/>
              <a:t>3. Les répertoires unilingues ou bilingues renferment de nombreux „mots de dictionnaire”-&gt; les termes que l’on ne trouve nulle part ailleurs p.ex. </a:t>
            </a:r>
            <a:r>
              <a:rPr lang="pl-PL" dirty="0" err="1" smtClean="0"/>
              <a:t>dans</a:t>
            </a:r>
            <a:r>
              <a:rPr lang="pl-PL" dirty="0" smtClean="0"/>
              <a:t> </a:t>
            </a:r>
            <a:r>
              <a:rPr lang="pl-PL" dirty="0" smtClean="0"/>
              <a:t>Robert-Collins le mot </a:t>
            </a:r>
            <a:r>
              <a:rPr lang="pl-PL" i="1" dirty="0" smtClean="0"/>
              <a:t>rotophare</a:t>
            </a:r>
            <a:r>
              <a:rPr lang="pl-PL" dirty="0" smtClean="0"/>
              <a:t> correspondant au </a:t>
            </a:r>
            <a:r>
              <a:rPr lang="pl-PL" i="1" dirty="0" smtClean="0"/>
              <a:t>flashing light </a:t>
            </a:r>
            <a:r>
              <a:rPr lang="pl-PL" dirty="0" smtClean="0"/>
              <a:t>ne figure dans aucun dictionnaire unilingue </a:t>
            </a:r>
          </a:p>
          <a:p>
            <a:pPr>
              <a:buNone/>
            </a:pPr>
            <a:r>
              <a:rPr lang="pl-PL" dirty="0" smtClean="0"/>
              <a:t>4. Ils ne précisent pas les nuances de sens qui distinguent les termes d’une </a:t>
            </a:r>
            <a:r>
              <a:rPr lang="pl-PL" dirty="0" err="1" smtClean="0"/>
              <a:t>série</a:t>
            </a:r>
            <a:r>
              <a:rPr lang="pl-PL" dirty="0" smtClean="0"/>
              <a:t> </a:t>
            </a:r>
            <a:r>
              <a:rPr lang="pl-PL" dirty="0" err="1" smtClean="0"/>
              <a:t>synonymique</a:t>
            </a:r>
            <a:r>
              <a:rPr lang="pl-PL" dirty="0" smtClean="0"/>
              <a:t> </a:t>
            </a:r>
            <a:r>
              <a:rPr lang="pl-PL" dirty="0" smtClean="0"/>
              <a:t>p.ex. Harrap énumère une dizaine de correspondants français au mot </a:t>
            </a:r>
            <a:r>
              <a:rPr lang="pl-PL" i="1" dirty="0" smtClean="0"/>
              <a:t>switch </a:t>
            </a:r>
            <a:r>
              <a:rPr lang="pl-PL" dirty="0" smtClean="0"/>
              <a:t>: </a:t>
            </a:r>
            <a:r>
              <a:rPr lang="pl-PL" i="1" dirty="0" smtClean="0"/>
              <a:t>interrupteur, disjoncteur, commutateur, inverseur, sectionneur,  conjoncteur-disjoncteur, coupe-circuit, contacteur, combinateur. </a:t>
            </a:r>
            <a:r>
              <a:rPr lang="pl-PL" dirty="0" smtClean="0"/>
              <a:t>Les synonymes sont inutiles pour comprendre un mot, la définition est nécessaire pour bien cerner une notion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5719"/>
          </a:xfrm>
        </p:spPr>
        <p:txBody>
          <a:bodyPr>
            <a:normAutofit fontScale="90000"/>
          </a:bodyPr>
          <a:lstStyle/>
          <a:p>
            <a:endParaRPr lang="pl-PL" dirty="0"/>
          </a:p>
        </p:txBody>
      </p:sp>
      <p:sp>
        <p:nvSpPr>
          <p:cNvPr id="6" name="Content Placeholder 5"/>
          <p:cNvSpPr>
            <a:spLocks noGrp="1"/>
          </p:cNvSpPr>
          <p:nvPr>
            <p:ph idx="1"/>
          </p:nvPr>
        </p:nvSpPr>
        <p:spPr>
          <a:xfrm>
            <a:off x="457200" y="304800"/>
            <a:ext cx="8229600" cy="6248400"/>
          </a:xfrm>
        </p:spPr>
        <p:txBody>
          <a:bodyPr>
            <a:normAutofit fontScale="77500" lnSpcReduction="20000"/>
          </a:bodyPr>
          <a:lstStyle/>
          <a:p>
            <a:pPr>
              <a:buNone/>
            </a:pPr>
            <a:r>
              <a:rPr lang="pl-PL" dirty="0" smtClean="0"/>
              <a:t>5. Les dictionnaires ne sont pas exhaustifs p.ex. Robert-Collins reste muet pour de termes courants que </a:t>
            </a:r>
            <a:r>
              <a:rPr lang="pl-PL" i="1" dirty="0" smtClean="0"/>
              <a:t>DVD, CD burner ou pepper spray</a:t>
            </a:r>
          </a:p>
          <a:p>
            <a:pPr>
              <a:buNone/>
            </a:pPr>
            <a:r>
              <a:rPr lang="pl-PL" dirty="0" smtClean="0"/>
              <a:t>6. Souvent les dictionnaires bilingues donnent des descriptions ou des périphrases au lieu de correspondants et laissent le soin aux utilisateurs de trouver une désignation pertinente en langue d’arrivée p.ex. </a:t>
            </a:r>
            <a:r>
              <a:rPr lang="pl-PL" dirty="0" err="1" smtClean="0"/>
              <a:t>dans</a:t>
            </a:r>
            <a:r>
              <a:rPr lang="pl-PL" dirty="0" smtClean="0"/>
              <a:t> </a:t>
            </a:r>
            <a:r>
              <a:rPr lang="pl-PL" dirty="0" smtClean="0"/>
              <a:t>le Harrap l’expression </a:t>
            </a:r>
            <a:r>
              <a:rPr lang="pl-PL" i="1" dirty="0" smtClean="0"/>
              <a:t>department store </a:t>
            </a:r>
            <a:r>
              <a:rPr lang="pl-PL" dirty="0" smtClean="0"/>
              <a:t>est rendue par une description „</a:t>
            </a:r>
            <a:r>
              <a:rPr lang="pl-PL" i="1" dirty="0" smtClean="0"/>
              <a:t>magasin á rayons multiples</a:t>
            </a:r>
            <a:r>
              <a:rPr lang="pl-PL" dirty="0" smtClean="0"/>
              <a:t>” et non pas par le syntagme pourtant lexicalisé </a:t>
            </a:r>
            <a:r>
              <a:rPr lang="pl-PL" i="1" dirty="0" smtClean="0"/>
              <a:t>grand magasin</a:t>
            </a:r>
          </a:p>
          <a:p>
            <a:pPr>
              <a:buNone/>
            </a:pPr>
            <a:r>
              <a:rPr lang="pl-PL" dirty="0" smtClean="0"/>
              <a:t>7. Les dictionnaires bilingues ne peuvent recenser tous les emplois virtuellement possibles d’un même mot, pas plus qu’ils ne renferment tous les mots d’une langue donnée. Les mots n’ont pas de signification, ils n’ont que des emplois. C’est pourquoi, même avec les meilleurs dictionnaires, le traducteur ne peut se </a:t>
            </a:r>
            <a:r>
              <a:rPr lang="pl-PL" dirty="0" err="1" smtClean="0"/>
              <a:t>soustraire</a:t>
            </a:r>
            <a:r>
              <a:rPr lang="pl-PL" dirty="0" smtClean="0"/>
              <a:t> </a:t>
            </a:r>
            <a:r>
              <a:rPr lang="pl-PL" dirty="0" smtClean="0"/>
              <a:t>à </a:t>
            </a:r>
            <a:r>
              <a:rPr lang="pl-PL" dirty="0" smtClean="0"/>
              <a:t>l’obligation de réfléchir sur le texte de départ afin de dégager le sens des mots en contexte. Il ne peut pas y avoir de traduction véritable sans interprétation du sens.</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pl-PL" dirty="0"/>
          </a:p>
        </p:txBody>
      </p:sp>
      <p:sp>
        <p:nvSpPr>
          <p:cNvPr id="3" name="Content Placeholder 2"/>
          <p:cNvSpPr>
            <a:spLocks noGrp="1"/>
          </p:cNvSpPr>
          <p:nvPr>
            <p:ph idx="1"/>
          </p:nvPr>
        </p:nvSpPr>
        <p:spPr>
          <a:xfrm>
            <a:off x="457200" y="304800"/>
            <a:ext cx="8229600" cy="5821363"/>
          </a:xfrm>
        </p:spPr>
        <p:txBody>
          <a:bodyPr>
            <a:normAutofit fontScale="85000" lnSpcReduction="20000"/>
          </a:bodyPr>
          <a:lstStyle/>
          <a:p>
            <a:pPr>
              <a:buNone/>
            </a:pPr>
            <a:r>
              <a:rPr lang="pl-PL" dirty="0" smtClean="0"/>
              <a:t>Valery Larbaud a exprimé cette idée :</a:t>
            </a:r>
          </a:p>
          <a:p>
            <a:pPr algn="ctr">
              <a:buNone/>
            </a:pPr>
            <a:r>
              <a:rPr lang="pl-PL" dirty="0" smtClean="0"/>
              <a:t>Tout le travail de la traduction est une pesée de mots. [...] la pesée serait facile si au lieu des mots d’un auteur nous pesions ceux du dictionnaire; mais ce sont les mots d’un auteur, imprégnés et chargés de son esprit, presque imperceptiblement mais très profondément modifiés, </a:t>
            </a:r>
            <a:r>
              <a:rPr lang="pl-PL" dirty="0" err="1" smtClean="0"/>
              <a:t>quant</a:t>
            </a:r>
            <a:r>
              <a:rPr lang="pl-PL" dirty="0" smtClean="0"/>
              <a:t> </a:t>
            </a:r>
            <a:r>
              <a:rPr lang="pl-PL" dirty="0" smtClean="0"/>
              <a:t>à </a:t>
            </a:r>
            <a:r>
              <a:rPr lang="pl-PL" dirty="0" smtClean="0"/>
              <a:t>leur signification brute, par ses intentions et les démarches  de sa pensée, auxquelles nous n’avons accès que </a:t>
            </a:r>
            <a:r>
              <a:rPr lang="pl-PL" dirty="0" err="1" smtClean="0"/>
              <a:t>grâce</a:t>
            </a:r>
            <a:r>
              <a:rPr lang="pl-PL" dirty="0" smtClean="0"/>
              <a:t> </a:t>
            </a:r>
            <a:r>
              <a:rPr lang="pl-PL" dirty="0" smtClean="0"/>
              <a:t>à </a:t>
            </a:r>
            <a:r>
              <a:rPr lang="pl-PL" dirty="0" smtClean="0"/>
              <a:t>une compréhension intime de tout le contexte [...]. De </a:t>
            </a:r>
            <a:r>
              <a:rPr lang="pl-PL" dirty="0" err="1" smtClean="0"/>
              <a:t>là</a:t>
            </a:r>
            <a:r>
              <a:rPr lang="pl-PL" dirty="0" smtClean="0"/>
              <a:t> </a:t>
            </a:r>
            <a:r>
              <a:rPr lang="pl-PL" dirty="0" smtClean="0"/>
              <a:t>vient que souvent pas un des mots que nous offre, avec une assurance de pédagogue et une précision tout administrative, le dictionnaire bilinque comme équivalents en quelque sorte officiels de ce mot, ne supporte l’épreuve de la pesée, et qu’il nous faut en chercher ailleurs, dans le dictionnaire de notre mémoire, et par l’itinéraire compliqué des synonymes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t>Examples qui montrent les limites des dictionnaires bilingues</a:t>
            </a:r>
            <a:endParaRPr lang="pl-PL" dirty="0"/>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pl-PL" dirty="0" smtClean="0"/>
              <a:t>There is a serious danger that large numbers of citizens will feel powerless when confronted with the problems of modern industrial society. The keywords of </a:t>
            </a:r>
            <a:r>
              <a:rPr lang="pl-PL" b="1" dirty="0" smtClean="0"/>
              <a:t>deeper</a:t>
            </a:r>
            <a:r>
              <a:rPr lang="pl-PL" dirty="0" smtClean="0"/>
              <a:t> democracy are decentralization and citizen participation. </a:t>
            </a:r>
          </a:p>
          <a:p>
            <a:pPr marL="514350" indent="-514350">
              <a:buNone/>
            </a:pPr>
            <a:r>
              <a:rPr lang="pl-PL" dirty="0" smtClean="0"/>
              <a:t>Dictionnaire:</a:t>
            </a:r>
          </a:p>
          <a:p>
            <a:pPr marL="514350" indent="-514350">
              <a:buNone/>
            </a:pPr>
            <a:r>
              <a:rPr lang="pl-PL" dirty="0" smtClean="0"/>
              <a:t>Les principaux correspondants de </a:t>
            </a:r>
            <a:r>
              <a:rPr lang="pl-PL" i="1" dirty="0" smtClean="0"/>
              <a:t>deep </a:t>
            </a:r>
            <a:r>
              <a:rPr lang="pl-PL" dirty="0" smtClean="0"/>
              <a:t>dans le Robert-Collins Senior (1998) sont: </a:t>
            </a:r>
            <a:r>
              <a:rPr lang="pl-PL" i="1" dirty="0" smtClean="0"/>
              <a:t>profond, épais, á hauts bords, large, foncé, vif, intense, sombre, grave, au fort/au cœur de (l’hiver</a:t>
            </a:r>
            <a:r>
              <a:rPr lang="pl-PL" dirty="0" smtClean="0"/>
              <a:t>).</a:t>
            </a:r>
          </a:p>
          <a:p>
            <a:pPr marL="514350" indent="-514350">
              <a:buNone/>
            </a:pPr>
            <a:r>
              <a:rPr lang="pl-PL" dirty="0" smtClean="0"/>
              <a:t>Traduction:</a:t>
            </a:r>
          </a:p>
          <a:p>
            <a:pPr marL="514350" indent="-514350">
              <a:buNone/>
            </a:pPr>
            <a:r>
              <a:rPr lang="pl-PL" dirty="0" smtClean="0"/>
              <a:t>De nombreux citoyens risquent fort de se sentir impuissants face aux problèmes de la societé industrielle d’aujourd’hui. La décentralisation et la participation du citoyen  sont les maîtres mots d’une démocratie plus authentique (Forum: Conseil de l’Europe, 1978)</a:t>
            </a:r>
          </a:p>
          <a:p>
            <a:pPr marL="514350" indent="-514350">
              <a:buNone/>
            </a:pPr>
            <a:r>
              <a:rPr lang="pl-PL" dirty="0" smtClean="0"/>
              <a:t>Justification:</a:t>
            </a:r>
          </a:p>
          <a:p>
            <a:pPr marL="514350" indent="-514350">
              <a:buNone/>
            </a:pPr>
            <a:r>
              <a:rPr lang="pl-PL" dirty="0" smtClean="0"/>
              <a:t>Authentique: „Qui exprime une vérité profonde de l‘individu et non des habitutes superficielles, des conventions” (Le Petit Robert) </a:t>
            </a:r>
          </a:p>
          <a:p>
            <a:pPr marL="514350" indent="-514350">
              <a:buNone/>
            </a:pPr>
            <a:endParaRPr lang="pl-PL" dirty="0" smtClean="0"/>
          </a:p>
          <a:p>
            <a:pPr marL="514350" indent="-514350">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endParaRPr lang="pl-PL" dirty="0"/>
          </a:p>
        </p:txBody>
      </p:sp>
      <p:sp>
        <p:nvSpPr>
          <p:cNvPr id="3" name="Content Placeholder 2"/>
          <p:cNvSpPr>
            <a:spLocks noGrp="1"/>
          </p:cNvSpPr>
          <p:nvPr>
            <p:ph idx="1"/>
          </p:nvPr>
        </p:nvSpPr>
        <p:spPr>
          <a:xfrm>
            <a:off x="533400" y="533400"/>
            <a:ext cx="8229600" cy="6049963"/>
          </a:xfrm>
        </p:spPr>
        <p:txBody>
          <a:bodyPr>
            <a:normAutofit fontScale="70000" lnSpcReduction="20000"/>
          </a:bodyPr>
          <a:lstStyle/>
          <a:p>
            <a:pPr>
              <a:buNone/>
            </a:pPr>
            <a:r>
              <a:rPr lang="pl-PL" dirty="0" smtClean="0"/>
              <a:t>2. Skinner is against freedom and against feelings and against values. He is against anything that smacks of mind, because mind is </a:t>
            </a:r>
            <a:r>
              <a:rPr lang="pl-PL" b="1" dirty="0" smtClean="0"/>
              <a:t>soft</a:t>
            </a:r>
            <a:r>
              <a:rPr lang="pl-PL" dirty="0" smtClean="0"/>
              <a:t> and </a:t>
            </a:r>
            <a:r>
              <a:rPr lang="pl-PL" b="1" dirty="0" smtClean="0"/>
              <a:t>ghostly</a:t>
            </a:r>
            <a:r>
              <a:rPr lang="pl-PL" dirty="0" smtClean="0"/>
              <a:t> and gets in the way of clear thinking about the control of behaviour.  </a:t>
            </a:r>
          </a:p>
          <a:p>
            <a:pPr>
              <a:buNone/>
            </a:pPr>
            <a:r>
              <a:rPr lang="pl-PL" dirty="0" smtClean="0"/>
              <a:t>Dictionnaire:</a:t>
            </a:r>
          </a:p>
          <a:p>
            <a:pPr>
              <a:buNone/>
            </a:pPr>
            <a:r>
              <a:rPr lang="pl-PL" i="1" dirty="0" smtClean="0"/>
              <a:t>Soft</a:t>
            </a:r>
            <a:r>
              <a:rPr lang="pl-PL" dirty="0" smtClean="0"/>
              <a:t>: mou, tendre, doux, douillet (Harrap); mou, doux, tendre, soyeux, souple, léger, ramolli (Robert-Collins Senior)</a:t>
            </a:r>
          </a:p>
          <a:p>
            <a:pPr>
              <a:buNone/>
            </a:pPr>
            <a:r>
              <a:rPr lang="pl-PL" dirty="0" smtClean="0"/>
              <a:t>G</a:t>
            </a:r>
            <a:r>
              <a:rPr lang="pl-PL" i="1" dirty="0" smtClean="0"/>
              <a:t>hostly</a:t>
            </a:r>
            <a:r>
              <a:rPr lang="pl-PL" dirty="0" smtClean="0"/>
              <a:t>: spirituel, spectral,de fantôme (Harrap); spectral, fantomatique, spirituel (Robert-Colins Senior)</a:t>
            </a:r>
          </a:p>
          <a:p>
            <a:pPr>
              <a:buNone/>
            </a:pPr>
            <a:r>
              <a:rPr lang="pl-PL" dirty="0" smtClean="0"/>
              <a:t>Traduction:</a:t>
            </a:r>
          </a:p>
          <a:p>
            <a:pPr>
              <a:buNone/>
            </a:pPr>
            <a:r>
              <a:rPr lang="pl-PL" dirty="0" smtClean="0"/>
              <a:t>Skinner est contre la liberté, contre la dignité, contre les sentiments et les valeurs. Il est contre tout ce qui touche de près ou de </a:t>
            </a:r>
            <a:r>
              <a:rPr lang="pl-PL" dirty="0" err="1" smtClean="0"/>
              <a:t>loin</a:t>
            </a:r>
            <a:r>
              <a:rPr lang="pl-PL" dirty="0" smtClean="0"/>
              <a:t> </a:t>
            </a:r>
            <a:r>
              <a:rPr lang="pl-PL" dirty="0" smtClean="0"/>
              <a:t>à </a:t>
            </a:r>
            <a:r>
              <a:rPr lang="pl-PL" dirty="0" smtClean="0"/>
              <a:t>l’esprit parce que l’esprit est vague et insaisissable et perturbe les raisonnements clairs sur le contrôle du comportement (Vance O. Packard, L’Homme remodelé, trad. par Alain Caillé)</a:t>
            </a:r>
          </a:p>
          <a:p>
            <a:pPr>
              <a:buNone/>
            </a:pPr>
            <a:r>
              <a:rPr lang="pl-PL" dirty="0" smtClean="0"/>
              <a:t>Justification:</a:t>
            </a:r>
          </a:p>
          <a:p>
            <a:pPr>
              <a:buNone/>
            </a:pPr>
            <a:r>
              <a:rPr lang="pl-PL" dirty="0" smtClean="0"/>
              <a:t>„Vague” et „insaisissable” sont deux adjectifs qui peuvent </a:t>
            </a:r>
            <a:r>
              <a:rPr lang="pl-PL" dirty="0" err="1" smtClean="0"/>
              <a:t>s’appliquer</a:t>
            </a:r>
            <a:r>
              <a:rPr lang="pl-PL" dirty="0" smtClean="0"/>
              <a:t> </a:t>
            </a:r>
            <a:r>
              <a:rPr lang="pl-PL" dirty="0" smtClean="0"/>
              <a:t>à </a:t>
            </a:r>
            <a:r>
              <a:rPr lang="pl-PL" dirty="0" smtClean="0"/>
              <a:t>l’ esprit comme en font foi les expressions  „avoir une vague idée”  ou „rester vague” </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Résumé</a:t>
            </a:r>
            <a:endParaRPr lang="pl-PL" dirty="0"/>
          </a:p>
        </p:txBody>
      </p:sp>
      <p:sp>
        <p:nvSpPr>
          <p:cNvPr id="3" name="Content Placeholder 2"/>
          <p:cNvSpPr>
            <a:spLocks noGrp="1"/>
          </p:cNvSpPr>
          <p:nvPr>
            <p:ph idx="1"/>
          </p:nvPr>
        </p:nvSpPr>
        <p:spPr/>
        <p:txBody>
          <a:bodyPr>
            <a:normAutofit fontScale="85000" lnSpcReduction="20000"/>
          </a:bodyPr>
          <a:lstStyle/>
          <a:p>
            <a:pPr algn="ctr">
              <a:buNone/>
            </a:pPr>
            <a:r>
              <a:rPr lang="pl-PL" dirty="0" smtClean="0"/>
              <a:t>La traduction ne repose pas sur l’art de se servir des dictionnaires. S’il est important </a:t>
            </a:r>
            <a:r>
              <a:rPr lang="pl-PL" dirty="0" err="1" smtClean="0"/>
              <a:t>d’apprendre</a:t>
            </a:r>
            <a:r>
              <a:rPr lang="pl-PL" dirty="0" smtClean="0"/>
              <a:t> </a:t>
            </a:r>
            <a:r>
              <a:rPr lang="pl-PL" dirty="0" smtClean="0"/>
              <a:t>à </a:t>
            </a:r>
            <a:r>
              <a:rPr lang="pl-PL" dirty="0" smtClean="0"/>
              <a:t>bien les connaître et </a:t>
            </a:r>
            <a:r>
              <a:rPr lang="pl-PL" dirty="0" smtClean="0"/>
              <a:t>à </a:t>
            </a:r>
            <a:r>
              <a:rPr lang="pl-PL" dirty="0" smtClean="0"/>
              <a:t>les </a:t>
            </a:r>
            <a:r>
              <a:rPr lang="pl-PL" dirty="0" err="1" smtClean="0"/>
              <a:t>consulter</a:t>
            </a:r>
            <a:r>
              <a:rPr lang="pl-PL" dirty="0" smtClean="0"/>
              <a:t> </a:t>
            </a:r>
            <a:r>
              <a:rPr lang="pl-PL" dirty="0" smtClean="0"/>
              <a:t>à </a:t>
            </a:r>
            <a:r>
              <a:rPr lang="pl-PL" dirty="0" smtClean="0"/>
              <a:t>bon escient, il est tout aussi important de savoir s’en passer quand il faut. Un dictionnaire bilingue </a:t>
            </a:r>
            <a:r>
              <a:rPr lang="pl-PL" dirty="0" err="1" smtClean="0"/>
              <a:t>tend</a:t>
            </a:r>
            <a:r>
              <a:rPr lang="pl-PL" dirty="0" smtClean="0"/>
              <a:t> </a:t>
            </a:r>
            <a:r>
              <a:rPr lang="pl-PL" dirty="0" smtClean="0"/>
              <a:t>à </a:t>
            </a:r>
            <a:r>
              <a:rPr lang="pl-PL" dirty="0" smtClean="0"/>
              <a:t>donner l’illusion </a:t>
            </a:r>
            <a:r>
              <a:rPr lang="pl-PL" dirty="0" err="1" smtClean="0"/>
              <a:t>que</a:t>
            </a:r>
            <a:r>
              <a:rPr lang="pl-PL" dirty="0" smtClean="0"/>
              <a:t> </a:t>
            </a:r>
            <a:r>
              <a:rPr lang="pl-PL" dirty="0" err="1" smtClean="0"/>
              <a:t>l’équivalence</a:t>
            </a:r>
            <a:r>
              <a:rPr lang="pl-PL" dirty="0" smtClean="0"/>
              <a:t> recherchée se trouve uniquement parmi les solutions (les correspondants) qu’il propose. Il faut prendre conscience des insuffisances des dictionnaires bilingues et des pièges qu’ils tendent aux adeptes de la </a:t>
            </a:r>
            <a:r>
              <a:rPr lang="pl-PL" dirty="0" err="1" smtClean="0"/>
              <a:t>traduction</a:t>
            </a:r>
            <a:r>
              <a:rPr lang="pl-PL" dirty="0" smtClean="0"/>
              <a:t> </a:t>
            </a:r>
            <a:r>
              <a:rPr lang="pl-PL" dirty="0" smtClean="0"/>
              <a:t>„à </a:t>
            </a:r>
            <a:r>
              <a:rPr lang="pl-PL" dirty="0" smtClean="0"/>
              <a:t>coups de dictionnaire”. Il est erroné de croire qu’en traduction le dictionnaire a toujours le dernier mot!</a:t>
            </a:r>
            <a:endParaRPr lang="pl-PL"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1006</Words>
  <Application>Microsoft Office PowerPoint</Application>
  <PresentationFormat>Pokaz na ekranie (4:3)</PresentationFormat>
  <Paragraphs>32</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Office Theme</vt:lpstr>
      <vt:lpstr>Limites des dictionnaires bilingues</vt:lpstr>
      <vt:lpstr>Dictionnaires – à la fois les meilleurs amis et les pires ennemis du traducteur </vt:lpstr>
      <vt:lpstr>Lacunes inhérentes aux dictionnaires bilingues:</vt:lpstr>
      <vt:lpstr>Slajd 4</vt:lpstr>
      <vt:lpstr>Slajd 5</vt:lpstr>
      <vt:lpstr>Examples qui montrent les limites des dictionnaires bilingues</vt:lpstr>
      <vt:lpstr>Slajd 7</vt:lpstr>
      <vt:lpstr>Résumé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Limites des dictionnaires bilingues</dc:title>
  <dc:creator/>
  <cp:lastModifiedBy>Joanna Warmuzińska-Rogóż</cp:lastModifiedBy>
  <cp:revision>20</cp:revision>
  <dcterms:created xsi:type="dcterms:W3CDTF">2006-08-16T00:00:00Z</dcterms:created>
  <dcterms:modified xsi:type="dcterms:W3CDTF">2011-02-17T21:16:28Z</dcterms:modified>
</cp:coreProperties>
</file>